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9" r:id="rId4"/>
    <p:sldId id="260" r:id="rId5"/>
    <p:sldId id="261" r:id="rId6"/>
    <p:sldId id="265" r:id="rId7"/>
    <p:sldId id="256" r:id="rId8"/>
    <p:sldId id="263" r:id="rId9"/>
    <p:sldId id="262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4" d="100"/>
          <a:sy n="64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8BF9A-39FC-42E3-8DF0-49CA9F312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B8ECF1-AC5C-4F35-B190-0812A07253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2DDA70-5E39-4B0A-BFA7-36D6C0E01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2A4A-A8C7-4277-9132-764211F39F52}" type="datetimeFigureOut">
              <a:rPr lang="es-CO" smtClean="0"/>
              <a:t>16/08/2024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49F480-0C31-48A6-9B02-E6765D8FD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784E3B-39CC-4870-AF3E-7E083D348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6D10-E829-4C6E-82EB-AB1E8E1167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162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D448BD-0644-491A-9B20-AB164D21D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68E0AC-71A0-42E8-9086-6D1FC9AA41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7CC922-2F04-43EA-85C3-24ACAEBF2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2A4A-A8C7-4277-9132-764211F39F52}" type="datetimeFigureOut">
              <a:rPr lang="es-CO" smtClean="0"/>
              <a:t>16/08/2024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967DAC-63AD-466A-9E3E-E0BDC3C3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23486E-3BF8-4E3F-8F48-76E7CD0A9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6D10-E829-4C6E-82EB-AB1E8E1167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278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030E75-B601-4025-B93F-C574816A64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34C146-E541-471F-B844-6DB9B8D07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B05540-B72D-4F8A-922D-B1BB36B16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2A4A-A8C7-4277-9132-764211F39F52}" type="datetimeFigureOut">
              <a:rPr lang="es-CO" smtClean="0"/>
              <a:t>16/08/2024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CE293C-3767-4262-88BF-5F3DF646A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EC851C-B6F8-4935-B88E-11B03CC1B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6D10-E829-4C6E-82EB-AB1E8E1167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7801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E17525-D112-40C4-8CB6-2F3410ED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474E08-4BF7-4631-AC45-CDC0E6B08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F30CE4-8578-4BC4-BF7F-B2AE0182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2A4A-A8C7-4277-9132-764211F39F52}" type="datetimeFigureOut">
              <a:rPr lang="es-CO" smtClean="0"/>
              <a:t>16/08/2024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A5EF1B-47FF-44BF-A8DD-C1F1EB146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C2007D-BC0E-4060-A0DF-AD807C905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6D10-E829-4C6E-82EB-AB1E8E1167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5325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279AF-5EDB-478A-8973-0A72DC1FA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7CEA3D9-957A-45FA-9E72-65AB90D29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969994-66D9-4503-BA69-EADAC7C8D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2A4A-A8C7-4277-9132-764211F39F52}" type="datetimeFigureOut">
              <a:rPr lang="es-CO" smtClean="0"/>
              <a:t>16/08/2024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657E11-5ECF-4347-9940-E413204F0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C67946-BF46-41BA-B4AB-6C0BDEA1D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6D10-E829-4C6E-82EB-AB1E8E1167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2353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E482D-C475-45B5-A866-66A11C628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B6725A-BCB0-42ED-8537-20C8447E2D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9A0AFF-A3DA-428D-918F-79860D80E8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B0B27B-063C-4ADA-891C-26256CE14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2A4A-A8C7-4277-9132-764211F39F52}" type="datetimeFigureOut">
              <a:rPr lang="es-CO" smtClean="0"/>
              <a:t>16/08/2024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25408E-5D18-40AD-8106-8D3D60B91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E23599-AA20-4AD5-B614-ADE0C3CF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6D10-E829-4C6E-82EB-AB1E8E1167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328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CC47D-845B-4C36-B8B4-A2EDF985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4A6051-F633-4650-AA2D-57B06BCC6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605276-838F-4F11-8619-D0496EF03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136B511-8CCB-45C9-B032-32DA1C3C33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F5839A9-0BE4-42CE-8355-DE68EFD69E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308A0FC-CA42-4911-B60E-B4CBD9DC7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2A4A-A8C7-4277-9132-764211F39F52}" type="datetimeFigureOut">
              <a:rPr lang="es-CO" smtClean="0"/>
              <a:t>16/08/2024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6FEB61F-88FC-4EFE-8A3A-9F3F139A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ADC8CCA-2BEA-4DE9-9E45-68DEC1B5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6D10-E829-4C6E-82EB-AB1E8E1167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409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B878C-056B-47A8-9BAB-BF8B6FAA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2F9B25-566C-4BC1-8C1B-09C166194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2A4A-A8C7-4277-9132-764211F39F52}" type="datetimeFigureOut">
              <a:rPr lang="es-CO" smtClean="0"/>
              <a:t>16/08/2024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A49DFA-7CEE-412C-A7B3-2A829C347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2B9D98-794A-411F-A597-29B14FBA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6D10-E829-4C6E-82EB-AB1E8E1167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38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C40D41B-0666-4E8B-A591-548A681FA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2A4A-A8C7-4277-9132-764211F39F52}" type="datetimeFigureOut">
              <a:rPr lang="es-CO" smtClean="0"/>
              <a:t>16/08/2024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82ADDD-E5BB-4389-8F2B-DD68894A2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FC76151-E2FA-4EC2-8EBF-E6FA6843D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6D10-E829-4C6E-82EB-AB1E8E1167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150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48E32-E4EB-4C04-8E1B-D7C79BB44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39F96E-5292-47EC-B8A0-30664D572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C30E125-6465-4C74-9FDD-DBECDB0BE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FC1B77-DDB6-4813-ABAE-60FC39C3E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2A4A-A8C7-4277-9132-764211F39F52}" type="datetimeFigureOut">
              <a:rPr lang="es-CO" smtClean="0"/>
              <a:t>16/08/2024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2307AC-27E5-4F9F-8EB4-F7D15DC9E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7A96E7-9685-4C01-A51E-0E81747C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6D10-E829-4C6E-82EB-AB1E8E1167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39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549C98-368E-40B5-8F74-FE1563DB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A81082-1EFB-4909-98AC-43CE4CAF5D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04F5F91-FD12-4D2B-A032-A43DB1594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28326E-AB1E-4354-AC97-63258E9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12A4A-A8C7-4277-9132-764211F39F52}" type="datetimeFigureOut">
              <a:rPr lang="es-CO" smtClean="0"/>
              <a:t>16/08/2024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19FAAF-B048-41E4-A38F-F029CF8D0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1A9364-6F8B-4E91-AC64-ED4EB903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26D10-E829-4C6E-82EB-AB1E8E1167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9471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E349A8-E807-4E94-8B48-ADB163C68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17C611-D614-4FB3-8B5A-3217B5797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BEE497-104E-491C-9453-D46633111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12A4A-A8C7-4277-9132-764211F39F52}" type="datetimeFigureOut">
              <a:rPr lang="es-CO" smtClean="0"/>
              <a:t>16/08/2024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602087-67DA-411C-948B-7585B777E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9971FF-6EAA-4CC8-8EE6-809FD17ED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26D10-E829-4C6E-82EB-AB1E8E1167D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681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15">
            <a:extLst>
              <a:ext uri="{FF2B5EF4-FFF2-40B4-BE49-F238E27FC236}">
                <a16:creationId xmlns:a16="http://schemas.microsoft.com/office/drawing/2014/main" id="{85DB8254-4BF5-4981-ACCE-1CCCC130D445}"/>
              </a:ext>
            </a:extLst>
          </p:cNvPr>
          <p:cNvSpPr txBox="1"/>
          <p:nvPr/>
        </p:nvSpPr>
        <p:spPr>
          <a:xfrm>
            <a:off x="809470" y="3138212"/>
            <a:ext cx="5486399" cy="2390141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 marR="5080" algn="just">
              <a:lnSpc>
                <a:spcPct val="95000"/>
              </a:lnSpc>
              <a:spcBef>
                <a:spcPts val="170"/>
              </a:spcBef>
            </a:pPr>
            <a:r>
              <a:rPr spc="35" dirty="0">
                <a:latin typeface="Arial" panose="020B0604020202020204" pitchFamily="34" charset="0"/>
                <a:cs typeface="Arial" panose="020B0604020202020204" pitchFamily="34" charset="0"/>
              </a:rPr>
              <a:t>Doctoranda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Desarrollo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Sostenible, 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triple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magister </a:t>
            </a:r>
            <a:r>
              <a:rPr spc="-2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spc="3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pública,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 comunitario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sustentable, 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Emergencias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Desastres.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Especialista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gerencia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ambiental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pública,</a:t>
            </a:r>
            <a:r>
              <a:rPr spc="3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Ingeniera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Ambiental, </a:t>
            </a:r>
            <a:r>
              <a:rPr lang="es-ES" spc="5" dirty="0">
                <a:latin typeface="Arial" panose="020B0604020202020204" pitchFamily="34" charset="0"/>
                <a:cs typeface="Arial" panose="020B0604020202020204" pitchFamily="34" charset="0"/>
              </a:rPr>
              <a:t>Gestora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pc="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pc="80" dirty="0">
                <a:latin typeface="Arial" panose="020B0604020202020204" pitchFamily="34" charset="0"/>
                <a:cs typeface="Arial" panose="020B0604020202020204" pitchFamily="34" charset="0"/>
              </a:rPr>
              <a:t>proyectos de </a:t>
            </a:r>
            <a:r>
              <a:rPr spc="15" dirty="0" err="1">
                <a:latin typeface="Arial" panose="020B0604020202020204" pitchFamily="34" charset="0"/>
                <a:cs typeface="Arial" panose="020B0604020202020204" pitchFamily="34" charset="0"/>
              </a:rPr>
              <a:t>responsabilidad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universitaria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investigadora, </a:t>
            </a:r>
            <a:r>
              <a:rPr spc="5" dirty="0" err="1">
                <a:latin typeface="Arial" panose="020B0604020202020204" pitchFamily="34" charset="0"/>
                <a:cs typeface="Arial" panose="020B0604020202020204" pitchFamily="34" charset="0"/>
              </a:rPr>
              <a:t>docen</a:t>
            </a:r>
            <a:r>
              <a:rPr lang="es-ES" spc="5" dirty="0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universitaria</a:t>
            </a:r>
            <a:r>
              <a:rPr lang="es-ES" spc="-5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spc="25" dirty="0" err="1">
                <a:latin typeface="Arial" panose="020B0604020202020204" pitchFamily="34" charset="0"/>
                <a:cs typeface="Arial" panose="020B0604020202020204" pitchFamily="34" charset="0"/>
              </a:rPr>
              <a:t>Editora</a:t>
            </a:r>
            <a:r>
              <a:rPr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pc="15" dirty="0" err="1">
                <a:latin typeface="Arial" panose="020B0604020202020204" pitchFamily="34" charset="0"/>
                <a:cs typeface="Arial" panose="020B0604020202020204" pitchFamily="34" charset="0"/>
              </a:rPr>
              <a:t>libros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0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artículos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científicos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pc="5" dirty="0">
                <a:latin typeface="Arial" panose="020B0604020202020204" pitchFamily="34" charset="0"/>
                <a:cs typeface="Arial" panose="020B0604020202020204" pitchFamily="34" charset="0"/>
              </a:rPr>
              <a:t>libertad religiosa, desastres y salud, innovación y </a:t>
            </a:r>
            <a:r>
              <a:rPr spc="10" dirty="0" err="1"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r>
              <a:rPr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sostenible.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12D52B5-8B80-40C2-BF83-18CBCD5D73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88" t="8285" r="27090" b="10800"/>
          <a:stretch/>
        </p:blipFill>
        <p:spPr>
          <a:xfrm>
            <a:off x="6879821" y="1527912"/>
            <a:ext cx="4108561" cy="4000441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7B6A3B5-6162-4975-82DF-83AFEA3A12AD}"/>
              </a:ext>
            </a:extLst>
          </p:cNvPr>
          <p:cNvSpPr txBox="1"/>
          <p:nvPr/>
        </p:nvSpPr>
        <p:spPr>
          <a:xfrm>
            <a:off x="0" y="1527912"/>
            <a:ext cx="6879821" cy="1142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89125" marR="5080" indent="-1349375" algn="ctr">
              <a:lnSpc>
                <a:spcPct val="113300"/>
              </a:lnSpc>
              <a:spcBef>
                <a:spcPts val="100"/>
              </a:spcBef>
            </a:pPr>
            <a:r>
              <a:rPr lang="es-E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LÍDER DEL PROYECTO EN</a:t>
            </a:r>
          </a:p>
          <a:p>
            <a:pPr marL="1889125" marR="5080" indent="-1349375" algn="ctr">
              <a:lnSpc>
                <a:spcPct val="113300"/>
              </a:lnSpc>
              <a:spcBef>
                <a:spcPts val="100"/>
              </a:spcBef>
            </a:pPr>
            <a:r>
              <a:rPr lang="es-E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 EDOCOMUNICACIÓN EN SALUD Y DESASTRES</a:t>
            </a:r>
          </a:p>
          <a:p>
            <a:pPr marL="1889125" marR="5080" indent="-1349375" algn="ctr">
              <a:lnSpc>
                <a:spcPct val="113300"/>
              </a:lnSpc>
              <a:spcBef>
                <a:spcPts val="100"/>
              </a:spcBef>
            </a:pPr>
            <a:r>
              <a:rPr lang="es-E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SHIRLEY </a:t>
            </a:r>
            <a:r>
              <a:rPr lang="es-E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MERCHÁN </a:t>
            </a:r>
            <a:r>
              <a:rPr lang="es-ES" sz="2000" b="1" spc="-6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z="2000" b="1" spc="-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spc="-5" dirty="0"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  <a:r>
              <a:rPr lang="es-ES" sz="2000" b="1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b="1" spc="-10" dirty="0">
                <a:latin typeface="Arial" panose="020B0604020202020204" pitchFamily="34" charset="0"/>
                <a:cs typeface="Arial" panose="020B0604020202020204" pitchFamily="34" charset="0"/>
              </a:rPr>
              <a:t>SALAS</a:t>
            </a:r>
          </a:p>
        </p:txBody>
      </p:sp>
    </p:spTree>
    <p:extLst>
      <p:ext uri="{BB962C8B-B14F-4D97-AF65-F5344CB8AC3E}">
        <p14:creationId xmlns:p14="http://schemas.microsoft.com/office/powerpoint/2010/main" val="323035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1C92635-5C8A-4E6B-AD07-E397BE3F5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3268480"/>
              </p:ext>
            </p:extLst>
          </p:nvPr>
        </p:nvGraphicFramePr>
        <p:xfrm>
          <a:off x="1118122" y="968316"/>
          <a:ext cx="6092652" cy="4425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2652">
                  <a:extLst>
                    <a:ext uri="{9D8B030D-6E8A-4147-A177-3AD203B41FA5}">
                      <a16:colId xmlns:a16="http://schemas.microsoft.com/office/drawing/2014/main" val="26837185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CO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LIDER EN SALUD VISUAL </a:t>
                      </a: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JUAN SEBASTIAN HERNANDEZ MONSALVE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CO" sz="14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O" sz="1800" b="0" dirty="0">
                          <a:solidFill>
                            <a:schemeClr val="tx1"/>
                          </a:solidFill>
                          <a:effectLst/>
                        </a:rPr>
                        <a:t>Optómetra Universidad De La Salle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O" sz="1800" b="0" dirty="0">
                          <a:solidFill>
                            <a:schemeClr val="tx1"/>
                          </a:solidFill>
                          <a:effectLst/>
                        </a:rPr>
                        <a:t> Magíster en Gestión y Políticas de Salud Universidad de Bogotá Jorge Tadeo Lozano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O" sz="1800" b="0" dirty="0">
                          <a:solidFill>
                            <a:schemeClr val="tx1"/>
                          </a:solidFill>
                          <a:effectLst/>
                        </a:rPr>
                        <a:t> Experiencia docente de 3 años y medio en modalidades presencial y virtual a nivel de pregrado y posgrado en programas del área de la salud, experiencia en investigación cualitativa en temas relacionados con políticas públicas,  salud y sociedad, con publicaciones académicas en revistas indexadas y participaciones en eventos académicos dentro y fuera del país.</a:t>
                      </a:r>
                      <a:endParaRPr lang="es-CO" sz="16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s-CO" sz="16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12631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C2105A1F-260A-4228-9D74-32D0886541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54" t="20187" r="35341" b="13665"/>
          <a:stretch/>
        </p:blipFill>
        <p:spPr>
          <a:xfrm>
            <a:off x="8027553" y="1676270"/>
            <a:ext cx="2385613" cy="303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3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1C92635-5C8A-4E6B-AD07-E397BE3F5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186583"/>
              </p:ext>
            </p:extLst>
          </p:nvPr>
        </p:nvGraphicFramePr>
        <p:xfrm>
          <a:off x="605328" y="938336"/>
          <a:ext cx="6092652" cy="9794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92652">
                  <a:extLst>
                    <a:ext uri="{9D8B030D-6E8A-4147-A177-3AD203B41FA5}">
                      <a16:colId xmlns:a16="http://schemas.microsoft.com/office/drawing/2014/main" val="26837185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endParaRPr lang="es-CO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LIDER EN ALFABETIZACIÓN EN SALUD MIGRANTE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s-CO" sz="13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12631"/>
                  </a:ext>
                </a:extLst>
              </a:tr>
            </a:tbl>
          </a:graphicData>
        </a:graphic>
      </p:graphicFrame>
      <p:sp>
        <p:nvSpPr>
          <p:cNvPr id="5" name="Subtítulo 2">
            <a:extLst>
              <a:ext uri="{FF2B5EF4-FFF2-40B4-BE49-F238E27FC236}">
                <a16:creationId xmlns:a16="http://schemas.microsoft.com/office/drawing/2014/main" id="{89985AC0-096A-4A7F-A001-70F38C95A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848" y="2728444"/>
            <a:ext cx="7120428" cy="1479156"/>
          </a:xfrm>
        </p:spPr>
        <p:txBody>
          <a:bodyPr>
            <a:normAutofit/>
          </a:bodyPr>
          <a:lstStyle/>
          <a:p>
            <a:pPr algn="just"/>
            <a:r>
              <a:rPr lang="es-ES" sz="1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Optómetra, Egresada de la Fundación Universitaria del Área Andina. </a:t>
            </a:r>
          </a:p>
          <a:p>
            <a:pPr algn="just"/>
            <a:r>
              <a:rPr lang="es-ES" sz="1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Magister en Docencia Universitaria, Universidad de la Salle</a:t>
            </a:r>
          </a:p>
          <a:p>
            <a:pPr algn="just"/>
            <a:r>
              <a:rPr lang="es-ES" sz="1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 experiencia laboral en IPS realizando consulta de optometría integral Actualmente Docente en el programa de Optometría de la Fundación Universitaria del Área Andina – Sede Bogotá.</a:t>
            </a:r>
          </a:p>
          <a:p>
            <a:pPr algn="just"/>
            <a:endParaRPr lang="es-ES" sz="1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07482B1-3DD5-4CF6-998C-74A13977EB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59" y="1588957"/>
            <a:ext cx="2841940" cy="269417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F8F3899-A722-4E69-8ADF-B1EE9E2E6207}"/>
              </a:ext>
            </a:extLst>
          </p:cNvPr>
          <p:cNvSpPr txBox="1"/>
          <p:nvPr/>
        </p:nvSpPr>
        <p:spPr>
          <a:xfrm>
            <a:off x="605328" y="1648724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KARINA PATRICIA GÁMEZ BARRIOS</a:t>
            </a:r>
          </a:p>
        </p:txBody>
      </p:sp>
    </p:spTree>
    <p:extLst>
      <p:ext uri="{BB962C8B-B14F-4D97-AF65-F5344CB8AC3E}">
        <p14:creationId xmlns:p14="http://schemas.microsoft.com/office/powerpoint/2010/main" val="2905139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CEC792A-2273-496E-BBE3-2920A6B5C288}"/>
              </a:ext>
            </a:extLst>
          </p:cNvPr>
          <p:cNvSpPr txBox="1"/>
          <p:nvPr/>
        </p:nvSpPr>
        <p:spPr>
          <a:xfrm>
            <a:off x="933138" y="2182825"/>
            <a:ext cx="60935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JOSÉ EDUARDO PICO MELO</a:t>
            </a:r>
          </a:p>
          <a:p>
            <a:endParaRPr lang="es-CO" dirty="0"/>
          </a:p>
          <a:p>
            <a:pPr algn="just"/>
            <a:r>
              <a:rPr lang="es-CO" dirty="0"/>
              <a:t>Tecnólogo en Radiología e Imágenes Diagnósticas (Fundación</a:t>
            </a:r>
          </a:p>
          <a:p>
            <a:pPr algn="just"/>
            <a:r>
              <a:rPr lang="es-CO" dirty="0"/>
              <a:t>Universitaria del Área Andina)</a:t>
            </a:r>
          </a:p>
          <a:p>
            <a:pPr algn="just"/>
            <a:r>
              <a:rPr lang="es-CO" dirty="0"/>
              <a:t>Abogado (Universidad Católica de Colombia)</a:t>
            </a:r>
          </a:p>
          <a:p>
            <a:pPr algn="just"/>
            <a:r>
              <a:rPr lang="es-CO" dirty="0"/>
              <a:t>Especialista en Gerencia de la Calidad y Auditoría en Salud</a:t>
            </a:r>
          </a:p>
          <a:p>
            <a:pPr algn="just"/>
            <a:r>
              <a:rPr lang="es-CO" dirty="0"/>
              <a:t>(Universidad Cooperativa de Colombia)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Docente de tiempo completo de la Fundación Universitaria</a:t>
            </a:r>
          </a:p>
          <a:p>
            <a:pPr algn="just"/>
            <a:r>
              <a:rPr lang="es-CO" dirty="0"/>
              <a:t>del Área Andina durante 28 años, en las áreas de</a:t>
            </a:r>
          </a:p>
          <a:p>
            <a:pPr algn="just"/>
            <a:r>
              <a:rPr lang="es-CO" dirty="0"/>
              <a:t>Imagenología Convencional, Administración de Unidades</a:t>
            </a:r>
          </a:p>
          <a:p>
            <a:pPr algn="just"/>
            <a:r>
              <a:rPr lang="es-CO" dirty="0"/>
              <a:t>Radiológicas, Prácticas Formativas, Líder de Proyección Social,</a:t>
            </a:r>
          </a:p>
          <a:p>
            <a:pPr algn="just"/>
            <a:r>
              <a:rPr lang="es-CO" dirty="0"/>
              <a:t>de la Facultad de Ciencias de la Salud y del Deporte.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A5E979F-6C53-49C1-A7DB-10CAAEFED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85" t="20600" r="37910" b="11894"/>
          <a:stretch/>
        </p:blipFill>
        <p:spPr>
          <a:xfrm>
            <a:off x="7854845" y="1248809"/>
            <a:ext cx="3072985" cy="462733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058BC86-B944-4D63-A38A-79BA7F2C2806}"/>
              </a:ext>
            </a:extLst>
          </p:cNvPr>
          <p:cNvSpPr txBox="1"/>
          <p:nvPr/>
        </p:nvSpPr>
        <p:spPr>
          <a:xfrm>
            <a:off x="933138" y="1248809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LÍDER EN SALUD OSTEOMUSCULAR</a:t>
            </a:r>
          </a:p>
        </p:txBody>
      </p:sp>
    </p:spTree>
    <p:extLst>
      <p:ext uri="{BB962C8B-B14F-4D97-AF65-F5344CB8AC3E}">
        <p14:creationId xmlns:p14="http://schemas.microsoft.com/office/powerpoint/2010/main" val="71683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CEC792A-2273-496E-BBE3-2920A6B5C288}"/>
              </a:ext>
            </a:extLst>
          </p:cNvPr>
          <p:cNvSpPr txBox="1"/>
          <p:nvPr/>
        </p:nvSpPr>
        <p:spPr>
          <a:xfrm>
            <a:off x="693295" y="1413701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LÍDER EN SALUD RESPIRATORIA</a:t>
            </a:r>
          </a:p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A3E814-A2B2-4287-851F-9250F8CDC02B}"/>
              </a:ext>
            </a:extLst>
          </p:cNvPr>
          <p:cNvSpPr txBox="1"/>
          <p:nvPr/>
        </p:nvSpPr>
        <p:spPr>
          <a:xfrm>
            <a:off x="693295" y="1935647"/>
            <a:ext cx="60935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SOLLANGE ANDRÉA PEÑA RUIZ</a:t>
            </a:r>
          </a:p>
          <a:p>
            <a:pPr algn="ctr"/>
            <a:endParaRPr lang="es-ES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ctr"/>
            <a:endParaRPr lang="es-ES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Terapeuta respiratoria </a:t>
            </a:r>
          </a:p>
          <a:p>
            <a:pPr algn="just"/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Esp. Gerencia en empresas de salud </a:t>
            </a:r>
          </a:p>
          <a:p>
            <a:pPr algn="just"/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Magister en Epidemiología</a:t>
            </a:r>
          </a:p>
          <a:p>
            <a:pPr algn="just"/>
            <a:r>
              <a:rPr lang="es-E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Experiencia con más de 10 años en el área clínica en la unidad de cuidado intensivo pediátrico, dos años en el área de vigilancia en Salud Pública y 5 años en docencia universitaria. 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B5361BA-4729-48B1-948B-7122D3621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43" t="25315" r="34713" b="12550"/>
          <a:stretch/>
        </p:blipFill>
        <p:spPr>
          <a:xfrm>
            <a:off x="7105337" y="1299400"/>
            <a:ext cx="3882453" cy="42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5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CEC792A-2273-496E-BBE3-2920A6B5C288}"/>
              </a:ext>
            </a:extLst>
          </p:cNvPr>
          <p:cNvSpPr txBox="1"/>
          <p:nvPr/>
        </p:nvSpPr>
        <p:spPr>
          <a:xfrm>
            <a:off x="873177" y="1370804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LÍDER EN DISEÑO GRÁFICO Y AUDIOVISUALES</a:t>
            </a:r>
          </a:p>
          <a:p>
            <a:endParaRPr lang="es-CO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A3E814-A2B2-4287-851F-9250F8CDC02B}"/>
              </a:ext>
            </a:extLst>
          </p:cNvPr>
          <p:cNvSpPr txBox="1"/>
          <p:nvPr/>
        </p:nvSpPr>
        <p:spPr>
          <a:xfrm>
            <a:off x="873176" y="3032798"/>
            <a:ext cx="60935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s-ES" b="1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/>
            <a:r>
              <a:rPr lang="es-ES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Docentes de la Facultad de Diseño, Comunicación y Bellas Artes en Fundación Universitaria del Área Andina</a:t>
            </a:r>
            <a:endParaRPr lang="es-E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B82B7C2-CA17-43FA-BC42-E6D48C95D23B}"/>
              </a:ext>
            </a:extLst>
          </p:cNvPr>
          <p:cNvSpPr txBox="1"/>
          <p:nvPr/>
        </p:nvSpPr>
        <p:spPr>
          <a:xfrm>
            <a:off x="1247307" y="2478800"/>
            <a:ext cx="513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rgbClr val="5F6368"/>
                </a:solidFill>
                <a:latin typeface="Arial" panose="020B0604020202020204" pitchFamily="34" charset="0"/>
              </a:rPr>
              <a:t>CARLOS MAURICIO PALACIOS SOTO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25344A5-E902-4DF7-A933-6A23F70B3207}"/>
              </a:ext>
            </a:extLst>
          </p:cNvPr>
          <p:cNvSpPr txBox="1"/>
          <p:nvPr/>
        </p:nvSpPr>
        <p:spPr>
          <a:xfrm>
            <a:off x="873177" y="2017135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b="1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WILLIAM BERNARDO RUIZ JOYA</a:t>
            </a:r>
            <a:endParaRPr lang="es-ES" b="1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371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1C92635-5C8A-4E6B-AD07-E397BE3F5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136033"/>
              </p:ext>
            </p:extLst>
          </p:nvPr>
        </p:nvGraphicFramePr>
        <p:xfrm>
          <a:off x="605328" y="17692684"/>
          <a:ext cx="5605780" cy="4213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2890">
                  <a:extLst>
                    <a:ext uri="{9D8B030D-6E8A-4147-A177-3AD203B41FA5}">
                      <a16:colId xmlns:a16="http://schemas.microsoft.com/office/drawing/2014/main" val="1737985870"/>
                    </a:ext>
                  </a:extLst>
                </a:gridCol>
                <a:gridCol w="2802890">
                  <a:extLst>
                    <a:ext uri="{9D8B030D-6E8A-4147-A177-3AD203B41FA5}">
                      <a16:colId xmlns:a16="http://schemas.microsoft.com/office/drawing/2014/main" val="26837185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s-CO" sz="13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s-CO" sz="13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s-CO" sz="13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s-CO" sz="13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s-CO" sz="13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s-CO" sz="13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s-CO" sz="13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s-CO" sz="13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s-CO" sz="1350" dirty="0">
                          <a:solidFill>
                            <a:schemeClr val="tx1"/>
                          </a:solidFill>
                          <a:effectLst/>
                        </a:rPr>
                        <a:t>Juan </a:t>
                      </a:r>
                      <a:r>
                        <a:rPr lang="es-CO" sz="1350" dirty="0" err="1">
                          <a:solidFill>
                            <a:schemeClr val="tx1"/>
                          </a:solidFill>
                          <a:effectLst/>
                        </a:rPr>
                        <a:t>Sebastian</a:t>
                      </a:r>
                      <a:r>
                        <a:rPr lang="es-CO" sz="13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350" dirty="0" err="1">
                          <a:solidFill>
                            <a:schemeClr val="tx1"/>
                          </a:solidFill>
                          <a:effectLst/>
                        </a:rPr>
                        <a:t>Hernandez</a:t>
                      </a:r>
                      <a:r>
                        <a:rPr lang="es-CO" sz="1350" dirty="0">
                          <a:solidFill>
                            <a:schemeClr val="tx1"/>
                          </a:solidFill>
                          <a:effectLst/>
                        </a:rPr>
                        <a:t> Monsalve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s-CO" sz="13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Lidera en Salud Visual 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Optómetra Universidad De La Salle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Magíster en Gestión y Políticas de Salud Universidad de Bogotá Jorge Tadeo Lozano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Experiencia docente de 3 años y medio en modalidades presencial y virtual a nivel de pregrado y posgrado en programas del área de la salud, experiencia en investigación cualitativa en temas relacionados con políticas públicas,  salud y sociedad, con publicaciones académicas en revistas indexadas y participaciones en eventos académicos dentro y fuera del país.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s-CO" sz="13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12631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F8082151-9873-4586-8018-B808A7BBE3B2}"/>
              </a:ext>
            </a:extLst>
          </p:cNvPr>
          <p:cNvSpPr txBox="1"/>
          <p:nvPr/>
        </p:nvSpPr>
        <p:spPr>
          <a:xfrm>
            <a:off x="864524" y="586266"/>
            <a:ext cx="5231476" cy="5367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E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LÍDER EN VALLEDUPAR</a:t>
            </a:r>
            <a:endParaRPr lang="es-CO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s-E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JHONY ROJAS RANGEL</a:t>
            </a:r>
            <a:endParaRPr lang="es-CO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endParaRPr lang="es-ES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Enfermero universidad Popular del Cesar, Especialista en salud familiar Universidad popular del Cesar y Juan N. Corpas, Especialista en Gerencia y Auditoria de la Calidad de los servicios de salud universidad Jorge Tadeo, Lozano.</a:t>
            </a:r>
            <a:endParaRPr lang="es-CO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Magister en Salud pública y desarrollo social Fundación universitaria del Área andina.</a:t>
            </a:r>
            <a:endParaRPr lang="es-CO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Actualmente Docente anualizado de medio tiempo de Fundación universitaria del Área andina (7 años) </a:t>
            </a:r>
            <a:r>
              <a:rPr lang="es-ES" sz="14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yCoordinador</a:t>
            </a: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médico de la clínica Médicos Limitada sede centro Valledupar (3 años)</a:t>
            </a:r>
            <a:endParaRPr lang="es-CO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CO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 gerente del Hospital Eduardo Arredondo Daza de la cuidad de Valledupar 2018 hasta 2020, Coordinador de auditoría y facturación del hospital Rosario Pumarejo de López</a:t>
            </a:r>
            <a:endParaRPr lang="es-CO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s-ES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Docente de posgrados en la universidad popular del cesar, Subgerente científico de los hospitales de Riohacha la guajira, San diego Cesar, Chimichagua Cesar y La Paz Cesar</a:t>
            </a:r>
            <a:endParaRPr lang="es-CO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A309077-D8FD-480C-B0ED-81E5C3A93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62" t="21467" r="38313" b="17057"/>
          <a:stretch/>
        </p:blipFill>
        <p:spPr>
          <a:xfrm>
            <a:off x="7349836" y="1322006"/>
            <a:ext cx="3977640" cy="421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85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1C92635-5C8A-4E6B-AD07-E397BE3F54AB}"/>
              </a:ext>
            </a:extLst>
          </p:cNvPr>
          <p:cNvGraphicFramePr>
            <a:graphicFrameLocks noGrp="1"/>
          </p:cNvGraphicFramePr>
          <p:nvPr/>
        </p:nvGraphicFramePr>
        <p:xfrm>
          <a:off x="605328" y="17692684"/>
          <a:ext cx="5605780" cy="42139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2890">
                  <a:extLst>
                    <a:ext uri="{9D8B030D-6E8A-4147-A177-3AD203B41FA5}">
                      <a16:colId xmlns:a16="http://schemas.microsoft.com/office/drawing/2014/main" val="1737985870"/>
                    </a:ext>
                  </a:extLst>
                </a:gridCol>
                <a:gridCol w="2802890">
                  <a:extLst>
                    <a:ext uri="{9D8B030D-6E8A-4147-A177-3AD203B41FA5}">
                      <a16:colId xmlns:a16="http://schemas.microsoft.com/office/drawing/2014/main" val="26837185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s-CO" sz="13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s-CO" sz="13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s-CO" sz="13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s-CO" sz="13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s-CO" sz="13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s-CO" sz="13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s-CO" sz="13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endParaRPr lang="es-CO" sz="135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s-CO" sz="1350" dirty="0">
                          <a:solidFill>
                            <a:schemeClr val="tx1"/>
                          </a:solidFill>
                          <a:effectLst/>
                        </a:rPr>
                        <a:t>Juan </a:t>
                      </a:r>
                      <a:r>
                        <a:rPr lang="es-CO" sz="1350" dirty="0" err="1">
                          <a:solidFill>
                            <a:schemeClr val="tx1"/>
                          </a:solidFill>
                          <a:effectLst/>
                        </a:rPr>
                        <a:t>Sebastian</a:t>
                      </a:r>
                      <a:r>
                        <a:rPr lang="es-CO" sz="13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350" dirty="0" err="1">
                          <a:solidFill>
                            <a:schemeClr val="tx1"/>
                          </a:solidFill>
                          <a:effectLst/>
                        </a:rPr>
                        <a:t>Hernandez</a:t>
                      </a:r>
                      <a:r>
                        <a:rPr lang="es-CO" sz="1350" dirty="0">
                          <a:solidFill>
                            <a:schemeClr val="tx1"/>
                          </a:solidFill>
                          <a:effectLst/>
                        </a:rPr>
                        <a:t> Monsalve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s-CO" sz="13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Lidera en Salud Visual 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ES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Optómetra Universidad De La Salle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Magíster en Gestión y Políticas de Salud Universidad de Bogotá Jorge Tadeo Lozano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Experiencia docente de 3 años y medio en modalidades presencial y virtual a nivel de pregrado y posgrado en programas del área de la salud, experiencia en investigación cualitativa en temas relacionados con políticas públicas,  salud y sociedad, con publicaciones académicas en revistas indexadas y participaciones en eventos académicos dentro y fuera del país.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s-CO" sz="135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12631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4C452C4-241A-4E27-B01B-D7E448139D57}"/>
              </a:ext>
            </a:extLst>
          </p:cNvPr>
          <p:cNvSpPr txBox="1"/>
          <p:nvPr/>
        </p:nvSpPr>
        <p:spPr>
          <a:xfrm>
            <a:off x="436587" y="1413701"/>
            <a:ext cx="660691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LÍDER EN MÉXICO</a:t>
            </a:r>
          </a:p>
          <a:p>
            <a:pPr algn="ctr"/>
            <a:r>
              <a:rPr lang="es-CO" b="1" dirty="0"/>
              <a:t>Vigilancia Epidemiológica en Desastres basada en la comunidad </a:t>
            </a:r>
          </a:p>
          <a:p>
            <a:endParaRPr lang="es-C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94EDEEE-EB07-42A0-8176-C341C7C52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533" t="28404" r="36189" b="12988"/>
          <a:stretch/>
        </p:blipFill>
        <p:spPr>
          <a:xfrm>
            <a:off x="7615001" y="1413701"/>
            <a:ext cx="3447739" cy="401736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02C3EA-3A16-4C3E-9703-EFA70D712D42}"/>
              </a:ext>
            </a:extLst>
          </p:cNvPr>
          <p:cNvSpPr txBox="1"/>
          <p:nvPr/>
        </p:nvSpPr>
        <p:spPr>
          <a:xfrm>
            <a:off x="693295" y="2949556"/>
            <a:ext cx="60935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Químico Bacteriólogo y Parasitólogo Escuela Nacional de Ciencias Biológicas IPN. México, D. F. Maestría: Ciencias en Epidemiología. Instituto de Medicina Tropical Pedro Kouri MINSAP. Habana Cuba. Doctorado en Ciencias (Biología). Facultad de Ciencias, Universidad Nacional Autónoma de México (UNAM).México, D. F. </a:t>
            </a:r>
            <a:r>
              <a:rPr lang="es-ES" b="0" i="0" dirty="0" err="1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Post-doctorado</a:t>
            </a:r>
            <a:r>
              <a:rPr lang="es-ES" b="0" i="0" dirty="0">
                <a:solidFill>
                  <a:srgbClr val="212529"/>
                </a:solidFill>
                <a:effectLst/>
                <a:latin typeface="Segoe UI" panose="020B0502040204020203" pitchFamily="34" charset="0"/>
              </a:rPr>
              <a:t> Instituto de Biología. Laboratorio de Micología. Universidad Nacional Autónoma de México (UNAM).</a:t>
            </a:r>
            <a:endParaRPr lang="es-CO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D56BA08-68D9-4806-B264-64EEC89F0FA7}"/>
              </a:ext>
            </a:extLst>
          </p:cNvPr>
          <p:cNvSpPr txBox="1"/>
          <p:nvPr/>
        </p:nvSpPr>
        <p:spPr>
          <a:xfrm>
            <a:off x="693295" y="2107952"/>
            <a:ext cx="6093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UNIVERSIDAD VERACRUZANA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93086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CCF68DAC-9982-448F-9B5A-B87D90196765}"/>
              </a:ext>
            </a:extLst>
          </p:cNvPr>
          <p:cNvSpPr txBox="1"/>
          <p:nvPr/>
        </p:nvSpPr>
        <p:spPr>
          <a:xfrm>
            <a:off x="918148" y="1033449"/>
            <a:ext cx="60935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b="1" i="0" cap="all" dirty="0">
              <a:solidFill>
                <a:srgbClr val="96050C"/>
              </a:solidFill>
              <a:effectLst/>
              <a:latin typeface="Montserrat" panose="00000500000000000000" pitchFamily="2" charset="0"/>
            </a:endParaRPr>
          </a:p>
          <a:p>
            <a:pPr algn="ctr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LÍDER EN CHILE</a:t>
            </a:r>
          </a:p>
          <a:p>
            <a:pPr algn="ctr"/>
            <a:r>
              <a:rPr lang="es-ES" b="1" i="0" cap="all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María Teresa Bull Torres</a:t>
            </a:r>
          </a:p>
          <a:p>
            <a:pPr algn="ctr"/>
            <a:r>
              <a:rPr lang="es-ES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Directora Observatorio de Gestión en Desastres</a:t>
            </a:r>
          </a:p>
          <a:p>
            <a:pPr algn="ctr"/>
            <a:r>
              <a:rPr kumimoji="0" lang="es-CO" altLang="es-CO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 Católica de la Santísima Concepción</a:t>
            </a:r>
          </a:p>
          <a:p>
            <a:pPr algn="l"/>
            <a:endParaRPr lang="es-ES" b="1" i="0" dirty="0">
              <a:solidFill>
                <a:srgbClr val="96050C"/>
              </a:solidFill>
              <a:effectLst/>
              <a:latin typeface="Montserrat" panose="00000500000000000000" pitchFamily="2" charset="0"/>
            </a:endParaRPr>
          </a:p>
          <a:p>
            <a:pPr algn="l"/>
            <a:endParaRPr lang="es-ES" b="1" i="0" dirty="0">
              <a:solidFill>
                <a:srgbClr val="96050C"/>
              </a:solidFill>
              <a:effectLst/>
              <a:latin typeface="Montserrat" panose="00000500000000000000" pitchFamily="2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24A2B8-2635-4C52-9FB3-93D5FA6F56F7}"/>
              </a:ext>
            </a:extLst>
          </p:cNvPr>
          <p:cNvSpPr txBox="1"/>
          <p:nvPr/>
        </p:nvSpPr>
        <p:spPr>
          <a:xfrm>
            <a:off x="918148" y="3064774"/>
            <a:ext cx="60935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Ingeniero Civil Industrial, Universidad de Concepción, </a:t>
            </a:r>
            <a:r>
              <a:rPr lang="es-ES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Ph.D</a:t>
            </a:r>
            <a:r>
              <a:rPr lang="es-ES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 </a:t>
            </a:r>
            <a:r>
              <a:rPr lang="es-ES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</a:t>
            </a:r>
            <a:r>
              <a:rPr lang="es-ES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Industrial </a:t>
            </a:r>
            <a:r>
              <a:rPr lang="es-ES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es-ES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r>
              <a:rPr lang="es-ES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" sz="2400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Central Florida, EE.UU.</a:t>
            </a:r>
          </a:p>
        </p:txBody>
      </p:sp>
      <p:pic>
        <p:nvPicPr>
          <p:cNvPr id="3074" name="Picture 2" descr="Maria Bull - Chair of Disaster Management Observatory - Universidad  Católica de la Santísima Concepción | LinkedIn">
            <a:extLst>
              <a:ext uri="{FF2B5EF4-FFF2-40B4-BE49-F238E27FC236}">
                <a16:creationId xmlns:a16="http://schemas.microsoft.com/office/drawing/2014/main" id="{A153EE6C-0153-4DC5-994A-CFC6E24A0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749" y="1438736"/>
            <a:ext cx="3478038" cy="34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name="HTMLText1" r:id="rId1" imgW="914400" imgH="228600"/>
        </mc:Choice>
        <mc:Fallback>
          <p:control name="HTMLText1" r:id="rId1" imgW="914400" imgH="228600">
            <p:pic>
              <p:nvPicPr>
                <p:cNvPr id="13" name="HTMLText1">
                  <a:extLst>
                    <a:ext uri="{FF2B5EF4-FFF2-40B4-BE49-F238E27FC236}">
                      <a16:creationId xmlns:a16="http://schemas.microsoft.com/office/drawing/2014/main" id="{8C2ECB76-C605-496D-8DCE-80E483A63DC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2286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469059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863</Words>
  <Application>Microsoft Office PowerPoint</Application>
  <PresentationFormat>Panorámica</PresentationFormat>
  <Paragraphs>103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Montserrat</vt:lpstr>
      <vt:lpstr>Segoe UI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Shirley Merchan De Las Salas</dc:creator>
  <cp:lastModifiedBy>Shirley Merchan De Las Salas</cp:lastModifiedBy>
  <cp:revision>2</cp:revision>
  <dcterms:created xsi:type="dcterms:W3CDTF">2024-08-16T13:17:08Z</dcterms:created>
  <dcterms:modified xsi:type="dcterms:W3CDTF">2024-08-16T14:22:27Z</dcterms:modified>
</cp:coreProperties>
</file>