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C1B"/>
    <a:srgbClr val="77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822-0A96-4728-98D6-29DDF20086DC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653C-A254-4B46-9A2F-623DE42AEA8D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87859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822-0A96-4728-98D6-29DDF20086DC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653C-A254-4B46-9A2F-623DE42AEA8D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90036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822-0A96-4728-98D6-29DDF20086DC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653C-A254-4B46-9A2F-623DE42AEA8D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52851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822-0A96-4728-98D6-29DDF20086DC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653C-A254-4B46-9A2F-623DE42AEA8D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03471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822-0A96-4728-98D6-29DDF20086DC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653C-A254-4B46-9A2F-623DE42AEA8D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10864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822-0A96-4728-98D6-29DDF20086DC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653C-A254-4B46-9A2F-623DE42AEA8D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09895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822-0A96-4728-98D6-29DDF20086DC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653C-A254-4B46-9A2F-623DE42AEA8D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34724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822-0A96-4728-98D6-29DDF20086DC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653C-A254-4B46-9A2F-623DE42AEA8D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01394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822-0A96-4728-98D6-29DDF20086DC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653C-A254-4B46-9A2F-623DE42AEA8D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92578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822-0A96-4728-98D6-29DDF20086DC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653C-A254-4B46-9A2F-623DE42AEA8D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12956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A822-0A96-4728-98D6-29DDF20086DC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B653C-A254-4B46-9A2F-623DE42AEA8D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05187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1A822-0A96-4728-98D6-29DDF20086DC}" type="datetimeFigureOut">
              <a:rPr lang="es-419" smtClean="0"/>
              <a:t>25/3/2020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653C-A254-4B46-9A2F-623DE42AEA8D}" type="slidenum">
              <a:rPr lang="es-419" smtClean="0"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5837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cardonat@areandina.edu.c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cutt.ly/7trvZq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368" y="5202238"/>
            <a:ext cx="9144000" cy="1655762"/>
          </a:xfrm>
        </p:spPr>
        <p:txBody>
          <a:bodyPr>
            <a:normAutofit/>
          </a:bodyPr>
          <a:lstStyle/>
          <a:p>
            <a:pPr algn="r" defTabSz="457200">
              <a:spcBef>
                <a:spcPct val="0"/>
              </a:spcBef>
            </a:pPr>
            <a:r>
              <a:rPr lang="es-ES" sz="4000" b="1" cap="all" dirty="0">
                <a:ln w="3175" cmpd="sng">
                  <a:noFill/>
                </a:ln>
                <a:solidFill>
                  <a:schemeClr val="bg1">
                    <a:lumMod val="50000"/>
                  </a:schemeClr>
                </a:solidFill>
                <a:latin typeface="BrownStd" pitchFamily="2" charset="77"/>
                <a:ea typeface="+mj-ea"/>
                <a:cs typeface="+mj-cs"/>
              </a:rPr>
              <a:t>Ingeniería Y Tecnología</a:t>
            </a:r>
            <a:endParaRPr lang="es-419" sz="4000" b="1" cap="all" dirty="0">
              <a:ln w="3175" cmpd="sng">
                <a:noFill/>
              </a:ln>
              <a:solidFill>
                <a:schemeClr val="bg1">
                  <a:lumMod val="50000"/>
                </a:schemeClr>
              </a:solidFill>
              <a:latin typeface="BrownStd" pitchFamily="2" charset="77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84" y="1584569"/>
            <a:ext cx="2683632" cy="36004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F5C97C3-AF35-514D-B027-E4AE732A1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100" y="514520"/>
            <a:ext cx="1955800" cy="444500"/>
          </a:xfrm>
          <a:prstGeom prst="rect">
            <a:avLst/>
          </a:prstGeom>
        </p:spPr>
      </p:pic>
      <p:sp>
        <p:nvSpPr>
          <p:cNvPr id="7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</p:spTree>
    <p:extLst>
      <p:ext uri="{BB962C8B-B14F-4D97-AF65-F5344CB8AC3E}">
        <p14:creationId xmlns:p14="http://schemas.microsoft.com/office/powerpoint/2010/main" val="351685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9776" y="3068960"/>
            <a:ext cx="9144000" cy="1655762"/>
          </a:xfrm>
        </p:spPr>
        <p:txBody>
          <a:bodyPr>
            <a:normAutofit/>
          </a:bodyPr>
          <a:lstStyle/>
          <a:p>
            <a:pPr algn="l" defTabSz="4572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s-ES" sz="6600" b="1" dirty="0">
                <a:solidFill>
                  <a:srgbClr val="77C043"/>
                </a:solidFill>
              </a:rPr>
              <a:t>Categoría A</a:t>
            </a:r>
            <a:endParaRPr lang="es-419" sz="6600" b="1" dirty="0">
              <a:solidFill>
                <a:srgbClr val="77C043"/>
              </a:solidFill>
            </a:endParaRP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</p:spTree>
    <p:extLst>
      <p:ext uri="{BB962C8B-B14F-4D97-AF65-F5344CB8AC3E}">
        <p14:creationId xmlns:p14="http://schemas.microsoft.com/office/powerpoint/2010/main" val="75514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type="subTitle" idx="1"/>
          </p:nvPr>
        </p:nvSpPr>
        <p:spPr>
          <a:xfrm>
            <a:off x="983432" y="1268760"/>
            <a:ext cx="7848872" cy="5445224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es-ES" sz="7200" b="1" dirty="0">
                <a:solidFill>
                  <a:srgbClr val="77C043"/>
                </a:solidFill>
                <a:latin typeface="BrownStd" panose="02010804010101010102" pitchFamily="50" charset="0"/>
              </a:rPr>
              <a:t>Objeto de Estudio: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s-419" sz="72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Presentar alternativas de investigación utilizando las aplicaciones de las ciencias básicas en las otras ciencias</a:t>
            </a:r>
            <a:r>
              <a:rPr lang="es-CO" sz="72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buNone/>
            </a:pPr>
            <a:endParaRPr lang="es-CO" sz="7200" dirty="0">
              <a:solidFill>
                <a:schemeClr val="tx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s-CO" sz="7200" b="1" dirty="0">
                <a:solidFill>
                  <a:srgbClr val="77C043"/>
                </a:solidFill>
                <a:latin typeface="BrownStd" panose="02010804010101010102" pitchFamily="50" charset="0"/>
                <a:ea typeface="Roboto" panose="02000000000000000000" pitchFamily="2" charset="0"/>
                <a:cs typeface="Arial" panose="020B0604020202020204" pitchFamily="34" charset="0"/>
              </a:rPr>
              <a:t>Líneas de Investigación:</a:t>
            </a:r>
          </a:p>
          <a:p>
            <a:pPr marL="0" indent="0" algn="l">
              <a:buNone/>
            </a:pPr>
            <a:endParaRPr lang="es-CO" sz="7200" b="1" dirty="0">
              <a:solidFill>
                <a:srgbClr val="77C043"/>
              </a:solidFill>
              <a:latin typeface="BrownStd" panose="02010804010101010102" pitchFamily="50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 algn="l" defTabSz="457200"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</a:pPr>
            <a:r>
              <a:rPr lang="es-419" sz="72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Biofísica</a:t>
            </a:r>
          </a:p>
          <a:p>
            <a:pPr marL="285750" indent="-285750" algn="l" defTabSz="457200"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</a:pPr>
            <a:r>
              <a:rPr lang="es-419" sz="72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Biomatemáticas</a:t>
            </a:r>
          </a:p>
          <a:p>
            <a:pPr marL="285750" indent="-285750" algn="l" defTabSz="457200"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</a:pPr>
            <a:r>
              <a:rPr lang="es-419" sz="72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Biotecnología y Bioprocesos</a:t>
            </a:r>
          </a:p>
          <a:p>
            <a:pPr marL="285750" indent="-285750" algn="l" defTabSz="457200"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</a:pPr>
            <a:r>
              <a:rPr lang="es-419" sz="72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Biomecánica</a:t>
            </a:r>
          </a:p>
          <a:p>
            <a:pPr marL="285750" indent="-285750" algn="l" defTabSz="457200"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</a:pPr>
            <a:r>
              <a:rPr lang="es-419" sz="72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Estadística y Epidemiología</a:t>
            </a:r>
            <a:endParaRPr lang="es-419" sz="7200" dirty="0">
              <a:solidFill>
                <a:schemeClr val="tx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s-ES" sz="64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</a:rPr>
              <a:t>Líder de Grupo</a:t>
            </a:r>
            <a:r>
              <a:rPr lang="es-CO" sz="56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CO" sz="72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José Gerardo Cardona Toro</a:t>
            </a:r>
          </a:p>
          <a:p>
            <a:pPr marL="0" indent="0" algn="l">
              <a:buNone/>
            </a:pPr>
            <a:r>
              <a:rPr lang="es-CO" sz="72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CORREO:</a:t>
            </a:r>
            <a:r>
              <a:rPr lang="es-CO" sz="7200" i="1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CO" sz="7200" i="1" dirty="0">
                <a:solidFill>
                  <a:srgbClr val="FFC000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  <a:hlinkClick r:id="rId3"/>
              </a:rPr>
              <a:t>jcardonat@areandina.edu.co</a:t>
            </a:r>
            <a:endParaRPr lang="es-CO" sz="7200" i="1" dirty="0">
              <a:solidFill>
                <a:srgbClr val="FFC000"/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s-CO" sz="64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CODIGO COLCIENCIAS: COL0006302</a:t>
            </a:r>
          </a:p>
          <a:p>
            <a:pPr algn="l"/>
            <a:r>
              <a:rPr lang="es-CO" sz="64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GrupLAC: </a:t>
            </a:r>
            <a:r>
              <a:rPr lang="es-CO" sz="64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  <a:hlinkClick r:id="rId4"/>
              </a:rPr>
              <a:t>https://cutt.ly/7trvZqd</a:t>
            </a:r>
            <a:endParaRPr lang="es-CO" sz="6400" i="1" dirty="0">
              <a:solidFill>
                <a:srgbClr val="77C043"/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/>
            <a:endParaRPr lang="es-CO" sz="6400" i="1" dirty="0">
              <a:solidFill>
                <a:srgbClr val="77C043"/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lvl="0" indent="0" algn="l">
              <a:buNone/>
            </a:pPr>
            <a:r>
              <a:rPr lang="es-CO" sz="8000" b="1" dirty="0">
                <a:solidFill>
                  <a:srgbClr val="77C043"/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Sede Pereira</a:t>
            </a:r>
          </a:p>
          <a:p>
            <a:endParaRPr lang="es-CO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C5C21B3-F9BB-C448-84CA-B471E52F40F0}"/>
              </a:ext>
            </a:extLst>
          </p:cNvPr>
          <p:cNvSpPr txBox="1">
            <a:spLocks/>
          </p:cNvSpPr>
          <p:nvPr/>
        </p:nvSpPr>
        <p:spPr>
          <a:xfrm>
            <a:off x="908295" y="826201"/>
            <a:ext cx="360040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000" b="1" dirty="0">
                <a:solidFill>
                  <a:srgbClr val="77C043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GIEE</a:t>
            </a:r>
            <a:endParaRPr lang="es-CO" sz="15000" b="1" dirty="0">
              <a:solidFill>
                <a:srgbClr val="77C043"/>
              </a:solidFill>
              <a:latin typeface="BrownStd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sz="4400" dirty="0"/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891100" y="646195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123399"/>
            <a:ext cx="4642137" cy="26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80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67808" y="3068960"/>
            <a:ext cx="9144000" cy="1655762"/>
          </a:xfrm>
        </p:spPr>
        <p:txBody>
          <a:bodyPr>
            <a:normAutofit/>
          </a:bodyPr>
          <a:lstStyle/>
          <a:p>
            <a:pPr algn="l" defTabSz="4572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s-ES" sz="6600" b="1" dirty="0">
                <a:solidFill>
                  <a:srgbClr val="77C043"/>
                </a:solidFill>
              </a:rPr>
              <a:t>Categoría B</a:t>
            </a:r>
            <a:endParaRPr lang="es-419" sz="6600" b="1" dirty="0">
              <a:solidFill>
                <a:srgbClr val="77C043"/>
              </a:solidFill>
            </a:endParaRP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799856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</p:spTree>
    <p:extLst>
      <p:ext uri="{BB962C8B-B14F-4D97-AF65-F5344CB8AC3E}">
        <p14:creationId xmlns:p14="http://schemas.microsoft.com/office/powerpoint/2010/main" val="389307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type="subTitle" idx="1"/>
          </p:nvPr>
        </p:nvSpPr>
        <p:spPr>
          <a:xfrm>
            <a:off x="942420" y="1116124"/>
            <a:ext cx="8064896" cy="5445224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s-ES" sz="1800" b="1" dirty="0">
                <a:solidFill>
                  <a:srgbClr val="77C043"/>
                </a:solidFill>
                <a:latin typeface="BrownStd" panose="02010804010101010102" pitchFamily="50" charset="0"/>
              </a:rPr>
              <a:t>Objeto de Estudio: </a:t>
            </a:r>
          </a:p>
          <a:p>
            <a:pPr algn="just">
              <a:lnSpc>
                <a:spcPct val="120000"/>
              </a:lnSpc>
            </a:pPr>
            <a:r>
              <a:rPr lang="es-419" sz="18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El grupo de investigación GIMA, se propone realizar aportes significativos en el área de las ciencias de la tierra, 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cs typeface="Arial" panose="020B0604020202020204" pitchFamily="34" charset="0"/>
              </a:rPr>
              <a:t>en el conocimiento geológico regional, nacional, mitigación de impactos derivados de actividades mineras, amenazas geoclimaticas, riesgos geológicos, geotecnia, geología económica.</a:t>
            </a:r>
            <a:r>
              <a:rPr lang="es-419" sz="18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s-CO" sz="1800" b="1" dirty="0">
                <a:solidFill>
                  <a:srgbClr val="77C043"/>
                </a:solidFill>
                <a:latin typeface="BrownStd" panose="02010804010101010102" pitchFamily="50" charset="0"/>
                <a:ea typeface="Roboto" panose="02000000000000000000" pitchFamily="2" charset="0"/>
                <a:cs typeface="Arial" panose="020B0604020202020204" pitchFamily="34" charset="0"/>
              </a:rPr>
              <a:t>Líneas de Investigación: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cs typeface="Arial" panose="020B0604020202020204" pitchFamily="34" charset="0"/>
              </a:rPr>
              <a:t>Participación, Educación y Cultura. PECUS.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cs typeface="Arial" panose="020B0604020202020204" pitchFamily="34" charset="0"/>
              </a:rPr>
              <a:t>Gestión Ambiental Andina. GAL, dando respuesta a las diferentes problemáticas socio-ambientales en la ciudad y las regiones del país.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cs typeface="Arial" panose="020B0604020202020204" pitchFamily="34" charset="0"/>
              </a:rPr>
              <a:t>Procesos minero ambientales.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cs typeface="Arial" panose="020B0604020202020204" pitchFamily="34" charset="0"/>
              </a:rPr>
              <a:t>Evaluación de procesos para generación de energías alternativas.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cs typeface="Arial" panose="020B0604020202020204" pitchFamily="34" charset="0"/>
              </a:rPr>
              <a:t>ingeniería Geológica básica aplicada y económica.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419" sz="1800" dirty="0">
              <a:solidFill>
                <a:schemeClr val="bg1">
                  <a:lumMod val="50000"/>
                </a:schemeClr>
              </a:solidFill>
              <a:latin typeface="BrownStd Light" pitchFamily="2" charset="77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ES" sz="18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</a:rPr>
              <a:t>Líder de Grupo</a:t>
            </a: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CO" sz="18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Jorge Eliecer Galvis Daza</a:t>
            </a:r>
          </a:p>
          <a:p>
            <a:pPr algn="l">
              <a:lnSpc>
                <a:spcPct val="100000"/>
              </a:lnSpc>
            </a:pPr>
            <a:r>
              <a:rPr lang="es-CO" sz="18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CORREO:</a:t>
            </a:r>
            <a:r>
              <a:rPr lang="es-CO" sz="1800" i="1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CO" sz="18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jgalvis@areandina.edu.co</a:t>
            </a:r>
            <a:r>
              <a:rPr lang="es-CO" sz="1800" dirty="0">
                <a:solidFill>
                  <a:srgbClr val="F89C1B"/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s-CO" sz="18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CODIGO COLCIENCIAS: COL0104232</a:t>
            </a:r>
          </a:p>
          <a:p>
            <a:pPr algn="l">
              <a:lnSpc>
                <a:spcPct val="100000"/>
              </a:lnSpc>
            </a:pPr>
            <a:r>
              <a:rPr lang="es-CO" sz="18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GrupLAC: https://cutt.ly/ttrv0Px</a:t>
            </a:r>
          </a:p>
          <a:p>
            <a:pPr algn="l"/>
            <a:endParaRPr lang="es-CO" sz="1900" dirty="0">
              <a:solidFill>
                <a:schemeClr val="tx1"/>
              </a:solidFill>
              <a:latin typeface="BrownStd" panose="02010804010101010102" pitchFamily="50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algn="l">
              <a:buNone/>
            </a:pPr>
            <a:r>
              <a:rPr lang="es-CO" sz="2000" b="1" dirty="0">
                <a:solidFill>
                  <a:srgbClr val="77C043"/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Sede Valledupar</a:t>
            </a:r>
          </a:p>
          <a:p>
            <a:endParaRPr lang="es-CO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C5C21B3-F9BB-C448-84CA-B471E52F40F0}"/>
              </a:ext>
            </a:extLst>
          </p:cNvPr>
          <p:cNvSpPr txBox="1">
            <a:spLocks/>
          </p:cNvSpPr>
          <p:nvPr/>
        </p:nvSpPr>
        <p:spPr>
          <a:xfrm>
            <a:off x="908295" y="826201"/>
            <a:ext cx="360040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200" b="1" dirty="0">
                <a:solidFill>
                  <a:srgbClr val="77C043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GIMA</a:t>
            </a:r>
            <a:endParaRPr lang="es-CO" sz="15200" b="1" dirty="0">
              <a:solidFill>
                <a:srgbClr val="77C043"/>
              </a:solidFill>
              <a:latin typeface="BrownStd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sz="4400" dirty="0"/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553620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938636"/>
            <a:ext cx="4559829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5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67808" y="3068960"/>
            <a:ext cx="9144000" cy="1655762"/>
          </a:xfrm>
        </p:spPr>
        <p:txBody>
          <a:bodyPr>
            <a:normAutofit/>
          </a:bodyPr>
          <a:lstStyle/>
          <a:p>
            <a:pPr algn="l" defTabSz="4572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s-ES" sz="6600" b="1" dirty="0">
                <a:solidFill>
                  <a:srgbClr val="77C043"/>
                </a:solidFill>
              </a:rPr>
              <a:t>Categoría C</a:t>
            </a:r>
            <a:endParaRPr lang="es-419" sz="6600" b="1" dirty="0">
              <a:solidFill>
                <a:srgbClr val="77C043"/>
              </a:solidFill>
            </a:endParaRP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907868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</p:spTree>
    <p:extLst>
      <p:ext uri="{BB962C8B-B14F-4D97-AF65-F5344CB8AC3E}">
        <p14:creationId xmlns:p14="http://schemas.microsoft.com/office/powerpoint/2010/main" val="118281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type="subTitle" idx="1"/>
          </p:nvPr>
        </p:nvSpPr>
        <p:spPr>
          <a:xfrm>
            <a:off x="983432" y="1268760"/>
            <a:ext cx="8496944" cy="5445224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es-ES" sz="3300" b="1" dirty="0">
                <a:solidFill>
                  <a:srgbClr val="77C043"/>
                </a:solidFill>
                <a:latin typeface="BrownStd" panose="02010804010101010102" pitchFamily="50" charset="0"/>
              </a:rPr>
              <a:t>Objeto de Estudio: </a:t>
            </a:r>
          </a:p>
          <a:p>
            <a:pPr algn="l">
              <a:lnSpc>
                <a:spcPct val="120000"/>
              </a:lnSpc>
            </a:pPr>
            <a:r>
              <a:rPr lang="es-419" sz="26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Desarrollo de nuevos materiales y tecnologías en las diferentes áreas de la ingeniería civil, enmarcado en la sostenibilidad ambiental</a:t>
            </a:r>
            <a:r>
              <a:rPr lang="es-CO" sz="26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</a:pPr>
            <a:endParaRPr lang="es-CO" sz="1800" dirty="0">
              <a:solidFill>
                <a:schemeClr val="bg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s-CO" sz="2900" b="1" dirty="0">
                <a:solidFill>
                  <a:srgbClr val="77C043"/>
                </a:solidFill>
                <a:latin typeface="BrownStd" panose="02010804010101010102" pitchFamily="50" charset="0"/>
                <a:ea typeface="Roboto" panose="02000000000000000000" pitchFamily="2" charset="0"/>
                <a:cs typeface="Arial" panose="020B0604020202020204" pitchFamily="34" charset="0"/>
              </a:rPr>
              <a:t>Líneas de Investigación:</a:t>
            </a:r>
          </a:p>
          <a:p>
            <a:pPr marL="0" indent="0" algn="l">
              <a:buNone/>
            </a:pPr>
            <a:endParaRPr lang="es-CO" sz="2900" b="1" dirty="0">
              <a:solidFill>
                <a:srgbClr val="77C043"/>
              </a:solidFill>
              <a:latin typeface="BrownStd" panose="02010804010101010102" pitchFamily="50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 algn="l" defTabSz="457200"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</a:pPr>
            <a:r>
              <a:rPr lang="es-419" sz="32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Estructuras y materiales de construcción</a:t>
            </a:r>
          </a:p>
          <a:p>
            <a:pPr marL="285750" indent="-285750" algn="l" defTabSz="457200"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</a:pPr>
            <a:r>
              <a:rPr lang="es-419" sz="32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Saneamiento básico ambiental</a:t>
            </a:r>
          </a:p>
          <a:p>
            <a:pPr marL="285750" indent="-285750" algn="l" defTabSz="457200"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</a:pPr>
            <a:r>
              <a:rPr lang="es-419" sz="32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Vías y geotecnia</a:t>
            </a:r>
          </a:p>
          <a:p>
            <a:pPr marL="285750" indent="-285750" algn="l" defTabSz="457200"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</a:pPr>
            <a:r>
              <a:rPr lang="es-419" sz="32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Mecánica de fluidos</a:t>
            </a:r>
          </a:p>
          <a:p>
            <a:pPr marL="285750" indent="-285750" algn="l" defTabSz="457200"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</a:pPr>
            <a:r>
              <a:rPr lang="es-419" sz="32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Herramientas pedagógicas para la enseñanza en ingeniería</a:t>
            </a:r>
            <a:endParaRPr lang="es-419" sz="1800" dirty="0">
              <a:solidFill>
                <a:schemeClr val="tx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 defTabSz="4572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</a:pPr>
            <a:r>
              <a:rPr lang="es-ES" sz="25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</a:rPr>
              <a:t>Líder de Grupo</a:t>
            </a:r>
            <a:r>
              <a:rPr lang="es-CO" sz="25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CO" sz="26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Javier Enrique Orozco Ospino </a:t>
            </a:r>
          </a:p>
          <a:p>
            <a:pPr algn="l">
              <a:lnSpc>
                <a:spcPct val="120000"/>
              </a:lnSpc>
            </a:pPr>
            <a:r>
              <a:rPr lang="es-CO" sz="25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CORREO:</a:t>
            </a:r>
            <a:r>
              <a:rPr lang="es-CO" sz="2500" i="1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CO" sz="29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jaorozco@areandina.edu.co</a:t>
            </a:r>
            <a:r>
              <a:rPr lang="es-CO" sz="2900" i="1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s-CO" sz="25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CODIGO COLCIENCIAS: </a:t>
            </a:r>
            <a:r>
              <a:rPr lang="es-CO" sz="29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COL0195729</a:t>
            </a:r>
          </a:p>
          <a:p>
            <a:pPr algn="l">
              <a:lnSpc>
                <a:spcPct val="120000"/>
              </a:lnSpc>
            </a:pPr>
            <a:r>
              <a:rPr lang="es-CO" sz="29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GrupLAC: https://cutt.ly/9trv7Jg</a:t>
            </a:r>
            <a:endParaRPr lang="es-CO" sz="3300" i="1" dirty="0">
              <a:solidFill>
                <a:srgbClr val="77C043"/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l"/>
            <a:endParaRPr lang="es-CO" sz="1900" dirty="0">
              <a:solidFill>
                <a:schemeClr val="tx1"/>
              </a:solidFill>
              <a:latin typeface="BrownStd" panose="02010804010101010102" pitchFamily="50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algn="l">
              <a:buNone/>
            </a:pPr>
            <a:r>
              <a:rPr lang="es-CO" sz="2900" b="1" dirty="0">
                <a:solidFill>
                  <a:srgbClr val="77C043"/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Sede Valledupar</a:t>
            </a:r>
          </a:p>
          <a:p>
            <a:endParaRPr lang="es-CO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C5C21B3-F9BB-C448-84CA-B471E52F40F0}"/>
              </a:ext>
            </a:extLst>
          </p:cNvPr>
          <p:cNvSpPr txBox="1">
            <a:spLocks/>
          </p:cNvSpPr>
          <p:nvPr/>
        </p:nvSpPr>
        <p:spPr>
          <a:xfrm>
            <a:off x="908295" y="826201"/>
            <a:ext cx="360040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200" b="1" dirty="0">
                <a:solidFill>
                  <a:srgbClr val="77C043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GINC</a:t>
            </a:r>
            <a:endParaRPr lang="es-CO" sz="15200" b="1" dirty="0">
              <a:solidFill>
                <a:srgbClr val="77C043"/>
              </a:solidFill>
              <a:latin typeface="BrownStd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sz="4400" dirty="0"/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655840" y="646195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2060848"/>
            <a:ext cx="4456157" cy="25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3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type="subTitle" idx="1"/>
          </p:nvPr>
        </p:nvSpPr>
        <p:spPr>
          <a:xfrm>
            <a:off x="983432" y="1268760"/>
            <a:ext cx="7560840" cy="5445224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buNone/>
            </a:pPr>
            <a:r>
              <a:rPr lang="es-ES" sz="3500" b="1" dirty="0">
                <a:solidFill>
                  <a:srgbClr val="77C043"/>
                </a:solidFill>
                <a:latin typeface="BrownStd" panose="02010804010101010102" pitchFamily="50" charset="0"/>
              </a:rPr>
              <a:t>Objeto de Estudio: </a:t>
            </a:r>
          </a:p>
          <a:p>
            <a:pPr algn="l">
              <a:lnSpc>
                <a:spcPct val="120000"/>
              </a:lnSpc>
            </a:pPr>
            <a:r>
              <a:rPr lang="es-419" sz="35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Generar nuevo conocimiento pertinente a las ciencias de la tierra, involucrando todos los aspectos que la relacionan, y así, convertirse en un referente científico e innovador que pueda funcionar a su vez como órgano consultivo.</a:t>
            </a:r>
          </a:p>
          <a:p>
            <a:pPr algn="l">
              <a:lnSpc>
                <a:spcPct val="120000"/>
              </a:lnSpc>
            </a:pPr>
            <a:endParaRPr lang="es-CO" sz="3500" dirty="0">
              <a:solidFill>
                <a:schemeClr val="bg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s-CO" sz="3500" b="1" dirty="0">
                <a:solidFill>
                  <a:srgbClr val="77C043"/>
                </a:solidFill>
                <a:latin typeface="BrownStd" panose="02010804010101010102" pitchFamily="50" charset="0"/>
                <a:ea typeface="Roboto" panose="02000000000000000000" pitchFamily="2" charset="0"/>
                <a:cs typeface="Arial" panose="020B0604020202020204" pitchFamily="34" charset="0"/>
              </a:rPr>
              <a:t>Líneas de Investigación:</a:t>
            </a:r>
          </a:p>
          <a:p>
            <a:pPr marL="285750" indent="-285750" algn="l" defTabSz="457200"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</a:pPr>
            <a:endParaRPr lang="es-CO" sz="3500" dirty="0">
              <a:solidFill>
                <a:schemeClr val="bg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</a:endParaRPr>
          </a:p>
          <a:p>
            <a:pPr marL="285750" indent="-285750" algn="l" defTabSz="457200"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</a:pPr>
            <a:r>
              <a:rPr lang="es-419" sz="35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Ingeniería Geológica Básica, Aplicada y Económica.</a:t>
            </a:r>
          </a:p>
          <a:p>
            <a:pPr marL="285750" indent="-285750" algn="l" defTabSz="457200"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</a:pPr>
            <a:r>
              <a:rPr lang="es-419" sz="35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Gestión Ambiental, Energética y Geotecnia.</a:t>
            </a:r>
          </a:p>
          <a:p>
            <a:pPr marL="285750" indent="-285750" algn="l" defTabSz="457200"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</a:pPr>
            <a:r>
              <a:rPr lang="es-419" sz="35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Entorno socioeconómico, pedagógico y de innovación en las Ciencias de la Tierra.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</a:pPr>
            <a:r>
              <a:rPr lang="es-ES" sz="35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</a:rPr>
              <a:t>Líder de Grupo</a:t>
            </a:r>
            <a:r>
              <a:rPr lang="es-CO" sz="35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CO" sz="35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Amat David Zuluaga Guerra </a:t>
            </a:r>
          </a:p>
          <a:p>
            <a:pPr algn="l">
              <a:lnSpc>
                <a:spcPct val="120000"/>
              </a:lnSpc>
            </a:pPr>
            <a:r>
              <a:rPr lang="es-CO" sz="35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CORREO:</a:t>
            </a:r>
            <a:r>
              <a:rPr lang="es-CO" sz="3500" i="1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CO" sz="35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azuluaga16@areandina.edu.co</a:t>
            </a:r>
            <a:r>
              <a:rPr lang="es-CO" sz="3500" i="1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s-CO" sz="35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CODIGO COLCIENCIAS: COL0191013</a:t>
            </a:r>
          </a:p>
          <a:p>
            <a:pPr algn="l">
              <a:lnSpc>
                <a:spcPct val="120000"/>
              </a:lnSpc>
            </a:pPr>
            <a:r>
              <a:rPr lang="es-CO" sz="35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GrupLAC: https://cutt.ly/rtrbjFb</a:t>
            </a:r>
          </a:p>
          <a:p>
            <a:pPr algn="l"/>
            <a:endParaRPr lang="es-CO" sz="3500" dirty="0">
              <a:solidFill>
                <a:schemeClr val="tx1"/>
              </a:solidFill>
              <a:latin typeface="BrownStd" panose="02010804010101010102" pitchFamily="50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algn="l">
              <a:buNone/>
            </a:pPr>
            <a:r>
              <a:rPr lang="es-CO" sz="3500" b="1" dirty="0">
                <a:solidFill>
                  <a:srgbClr val="77C043"/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Sede Valledupar</a:t>
            </a:r>
          </a:p>
          <a:p>
            <a:endParaRPr lang="es-CO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C5C21B3-F9BB-C448-84CA-B471E52F40F0}"/>
              </a:ext>
            </a:extLst>
          </p:cNvPr>
          <p:cNvSpPr txBox="1">
            <a:spLocks/>
          </p:cNvSpPr>
          <p:nvPr/>
        </p:nvSpPr>
        <p:spPr>
          <a:xfrm>
            <a:off x="908295" y="826201"/>
            <a:ext cx="3600400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200" b="1" dirty="0">
                <a:solidFill>
                  <a:srgbClr val="77C043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GIINGEO</a:t>
            </a:r>
            <a:endParaRPr lang="es-CO" sz="15200" b="1" dirty="0">
              <a:solidFill>
                <a:srgbClr val="77C043"/>
              </a:solidFill>
              <a:latin typeface="BrownStd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sz="4400" dirty="0"/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553620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72" y="2276873"/>
            <a:ext cx="460851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4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" y="0"/>
            <a:ext cx="12192000" cy="6858000"/>
          </a:xfrm>
          <a:prstGeom prst="rect">
            <a:avLst/>
          </a:prstGeom>
        </p:spPr>
      </p:pic>
      <p:sp>
        <p:nvSpPr>
          <p:cNvPr id="5" name="Marcador de contenido 2"/>
          <p:cNvSpPr>
            <a:spLocks noGrp="1"/>
          </p:cNvSpPr>
          <p:nvPr>
            <p:ph type="subTitle" idx="1"/>
          </p:nvPr>
        </p:nvSpPr>
        <p:spPr>
          <a:xfrm>
            <a:off x="983432" y="1268760"/>
            <a:ext cx="7848872" cy="5445224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es-ES" sz="2700" b="1" dirty="0">
                <a:solidFill>
                  <a:srgbClr val="77C043"/>
                </a:solidFill>
                <a:latin typeface="BrownStd" panose="02010804010101010102" pitchFamily="50" charset="0"/>
              </a:rPr>
              <a:t>Objeto de Estudio: </a:t>
            </a:r>
          </a:p>
          <a:p>
            <a:pPr algn="just">
              <a:lnSpc>
                <a:spcPct val="120000"/>
              </a:lnSpc>
            </a:pPr>
            <a:r>
              <a:rPr lang="es-419" sz="27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Solucionar problemas que giren en torno a las áreas de biología, salud ocupacional y pedagogía aplicada a las ciencias básicas; generando un proceso de perfeccionamiento en la calidad de los programas técnicos y profesionales ofertados por la institución.</a:t>
            </a:r>
          </a:p>
          <a:p>
            <a:pPr algn="l">
              <a:lnSpc>
                <a:spcPct val="120000"/>
              </a:lnSpc>
            </a:pPr>
            <a:endParaRPr lang="es-CO" sz="2700" dirty="0">
              <a:solidFill>
                <a:schemeClr val="bg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s-CO" sz="2700" b="1" dirty="0">
                <a:solidFill>
                  <a:srgbClr val="77C043"/>
                </a:solidFill>
                <a:latin typeface="BrownStd" panose="02010804010101010102" pitchFamily="50" charset="0"/>
                <a:ea typeface="Roboto" panose="02000000000000000000" pitchFamily="2" charset="0"/>
                <a:cs typeface="Arial" panose="020B0604020202020204" pitchFamily="34" charset="0"/>
              </a:rPr>
              <a:t>Líneas de Investigación:</a:t>
            </a:r>
          </a:p>
          <a:p>
            <a:pPr marL="285750" indent="-285750" algn="l" defTabSz="457200"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</a:pPr>
            <a:endParaRPr lang="es-CO" sz="2700" dirty="0">
              <a:solidFill>
                <a:schemeClr val="bg1">
                  <a:lumMod val="50000"/>
                </a:schemeClr>
              </a:solidFill>
              <a:latin typeface="BrownStd Light" pitchFamily="2" charset="77"/>
              <a:ea typeface="Roboto" panose="02000000000000000000" pitchFamily="2" charset="0"/>
            </a:endParaRPr>
          </a:p>
          <a:p>
            <a:pPr marL="285750" indent="-285750" algn="l" defTabSz="457200"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</a:pPr>
            <a:r>
              <a:rPr lang="es-419" sz="2700" dirty="0" smtClean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Profundización </a:t>
            </a:r>
            <a:r>
              <a:rPr lang="es-419" sz="27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de temas relacionados con la biología del cuerpo humano.</a:t>
            </a:r>
          </a:p>
          <a:p>
            <a:pPr marL="285750" indent="-285750" algn="l" defTabSz="457200"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  <a:buFont typeface="Wingdings" pitchFamily="2" charset="2"/>
              <a:buChar char="§"/>
            </a:pPr>
            <a:r>
              <a:rPr lang="es-419" sz="2700" dirty="0" smtClean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Desarrollo </a:t>
            </a:r>
            <a:r>
              <a:rPr lang="es-419" sz="27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</a:rPr>
              <a:t>tecnológico y de innovación académica, así como al fortalecimiento del escenario educativo.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</a:pPr>
            <a:r>
              <a:rPr lang="es-ES" sz="27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</a:rPr>
              <a:t>Líder de Grupo</a:t>
            </a:r>
            <a:r>
              <a:rPr lang="es-CO" sz="2700" b="1" dirty="0">
                <a:solidFill>
                  <a:schemeClr val="bg1">
                    <a:lumMod val="50000"/>
                  </a:schemeClr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s-CO" sz="27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Nelly Yolanda Céspedes Guevara </a:t>
            </a:r>
          </a:p>
          <a:p>
            <a:pPr algn="l" defTabSz="4572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92D050"/>
              </a:buClr>
              <a:buSzPct val="100000"/>
            </a:pPr>
            <a:r>
              <a:rPr lang="es-CO" sz="27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CORREO:</a:t>
            </a:r>
            <a:r>
              <a:rPr lang="es-CO" sz="2700" i="1" dirty="0">
                <a:solidFill>
                  <a:schemeClr val="tx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s-CO" sz="2700" i="1" dirty="0">
                <a:solidFill>
                  <a:srgbClr val="F89C1B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ncespedes@areandina.edu.co</a:t>
            </a:r>
            <a:r>
              <a:rPr lang="es-CO" sz="2700" i="1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s-CO" sz="27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CODIGO COLCIENCIAS: COL0172769</a:t>
            </a:r>
          </a:p>
          <a:p>
            <a:pPr algn="l">
              <a:lnSpc>
                <a:spcPct val="120000"/>
              </a:lnSpc>
            </a:pPr>
            <a:r>
              <a:rPr lang="es-CO" sz="2700" i="1" dirty="0">
                <a:solidFill>
                  <a:srgbClr val="77C043"/>
                </a:solidFill>
                <a:latin typeface="BrownStd Light" pitchFamily="2" charset="77"/>
                <a:ea typeface="Roboto" panose="02000000000000000000" pitchFamily="2" charset="0"/>
                <a:cs typeface="Arial" panose="020B0604020202020204" pitchFamily="34" charset="0"/>
              </a:rPr>
              <a:t>GrupLAC: https://cutt.ly/ttrbfcI</a:t>
            </a:r>
          </a:p>
          <a:p>
            <a:pPr algn="l"/>
            <a:endParaRPr lang="es-CO" sz="2700" dirty="0">
              <a:solidFill>
                <a:schemeClr val="tx1"/>
              </a:solidFill>
              <a:latin typeface="BrownStd" panose="02010804010101010102" pitchFamily="50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lvl="0" indent="0" algn="l">
              <a:buNone/>
            </a:pPr>
            <a:r>
              <a:rPr lang="es-CO" sz="2700" b="1" dirty="0">
                <a:solidFill>
                  <a:srgbClr val="77C043"/>
                </a:solidFill>
                <a:latin typeface="BrownStd" panose="02010804010101010102" pitchFamily="50" charset="0"/>
                <a:ea typeface="Verdana" panose="020B0604030504040204" pitchFamily="34" charset="0"/>
                <a:cs typeface="Arial" panose="020B0604020202020204" pitchFamily="34" charset="0"/>
              </a:rPr>
              <a:t>Sede Bogotá</a:t>
            </a:r>
          </a:p>
          <a:p>
            <a:endParaRPr lang="es-CO" b="1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0C5C21B3-F9BB-C448-84CA-B471E52F40F0}"/>
              </a:ext>
            </a:extLst>
          </p:cNvPr>
          <p:cNvSpPr txBox="1">
            <a:spLocks/>
          </p:cNvSpPr>
          <p:nvPr/>
        </p:nvSpPr>
        <p:spPr>
          <a:xfrm>
            <a:off x="908294" y="826201"/>
            <a:ext cx="4755657" cy="468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5200" b="1" dirty="0">
                <a:solidFill>
                  <a:srgbClr val="77C043"/>
                </a:solidFill>
                <a:latin typeface="BrownStd" pitchFamily="2" charset="77"/>
                <a:ea typeface="Verdana" panose="020B0604030504040204" pitchFamily="34" charset="0"/>
                <a:cs typeface="Arial" panose="020B0604020202020204" pitchFamily="34" charset="0"/>
              </a:rPr>
              <a:t>CIENCIAS BÁSICAS</a:t>
            </a:r>
            <a:endParaRPr lang="es-CO" sz="15200" b="1" dirty="0">
              <a:solidFill>
                <a:srgbClr val="77C043"/>
              </a:solidFill>
              <a:latin typeface="BrownStd" pitchFamily="2" charset="77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419" sz="4400" dirty="0"/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A5D04AAA-10C4-E444-80BB-79BC21CF801E}"/>
              </a:ext>
            </a:extLst>
          </p:cNvPr>
          <p:cNvSpPr txBox="1">
            <a:spLocks/>
          </p:cNvSpPr>
          <p:nvPr/>
        </p:nvSpPr>
        <p:spPr>
          <a:xfrm>
            <a:off x="4553620" y="6453336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spc="300" dirty="0">
                <a:solidFill>
                  <a:schemeClr val="bg1">
                    <a:lumMod val="50000"/>
                  </a:schemeClr>
                </a:solidFill>
                <a:latin typeface="BrownStd Light" pitchFamily="2" charset="77"/>
              </a:rPr>
              <a:t>VIGILADA MINEDUCACIÓN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998031"/>
            <a:ext cx="5087888" cy="28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87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AEABAB"/>
      </a:accent5>
      <a:accent6>
        <a:srgbClr val="70AD47"/>
      </a:accent6>
      <a:hlink>
        <a:srgbClr val="F8921B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483</Words>
  <Application>Microsoft Office PowerPoint</Application>
  <PresentationFormat>Panorámica</PresentationFormat>
  <Paragraphs>92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BrownStd</vt:lpstr>
      <vt:lpstr>BrownStd Light</vt:lpstr>
      <vt:lpstr>Calibri</vt:lpstr>
      <vt:lpstr>Calibri Light</vt:lpstr>
      <vt:lpstr>Roboto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practicante2</dc:creator>
  <cp:lastModifiedBy>Diana Marcela Ruge Uribe</cp:lastModifiedBy>
  <cp:revision>30</cp:revision>
  <dcterms:created xsi:type="dcterms:W3CDTF">2020-02-26T15:38:24Z</dcterms:created>
  <dcterms:modified xsi:type="dcterms:W3CDTF">2020-03-25T20:41:44Z</dcterms:modified>
</cp:coreProperties>
</file>