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5" r:id="rId1"/>
  </p:sldMasterIdLst>
  <p:sldIdLst>
    <p:sldId id="256" r:id="rId2"/>
    <p:sldId id="257" r:id="rId3"/>
    <p:sldId id="258" r:id="rId4"/>
    <p:sldId id="271" r:id="rId5"/>
    <p:sldId id="263" r:id="rId6"/>
    <p:sldId id="264" r:id="rId7"/>
    <p:sldId id="265" r:id="rId8"/>
    <p:sldId id="262" r:id="rId9"/>
    <p:sldId id="259" r:id="rId10"/>
    <p:sldId id="260" r:id="rId11"/>
    <p:sldId id="261" r:id="rId12"/>
    <p:sldId id="267" r:id="rId13"/>
    <p:sldId id="268" r:id="rId14"/>
    <p:sldId id="269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F"/>
    <a:srgbClr val="77C043"/>
    <a:srgbClr val="FAFDFE"/>
    <a:srgbClr val="46DA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96" autoAdjust="0"/>
    <p:restoredTop sz="94660"/>
  </p:normalViewPr>
  <p:slideViewPr>
    <p:cSldViewPr>
      <p:cViewPr varScale="1">
        <p:scale>
          <a:sx n="73" d="100"/>
          <a:sy n="73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11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7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10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68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3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46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97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10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15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7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1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9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3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3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2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23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80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https://cutt.ly/strngH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5trnkiQ" TargetMode="External"/><Relationship Id="rId2" Type="http://schemas.openxmlformats.org/officeDocument/2006/relationships/hyperlink" Target="mailto:jpena69@areandina.edu.c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HtrnxvL" TargetMode="External"/><Relationship Id="rId2" Type="http://schemas.openxmlformats.org/officeDocument/2006/relationships/hyperlink" Target="mailto:jserrano@areandina.edu.c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utt.ly/ytszhT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mailto:pczapata@areandina.edu.c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cutt.ly/Jtrb2S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Atrb4wX" TargetMode="External"/><Relationship Id="rId2" Type="http://schemas.openxmlformats.org/officeDocument/2006/relationships/hyperlink" Target="mailto:galdana@areandina.edu.c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s://cutt.ly/otrnqq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0trnw5U" TargetMode="External"/><Relationship Id="rId2" Type="http://schemas.openxmlformats.org/officeDocument/2006/relationships/hyperlink" Target="mailto:pczapata@areandina.edu.c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77256" y="4523554"/>
            <a:ext cx="8928992" cy="1125320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Ciencias MÉDICAS Y DE LA SALUD</a:t>
            </a:r>
            <a:endParaRPr lang="es-419" sz="4000" b="1" dirty="0">
              <a:solidFill>
                <a:schemeClr val="tx1">
                  <a:lumMod val="50000"/>
                </a:schemeClr>
              </a:solidFill>
              <a:latin typeface="BrownStd" pitchFamily="2" charset="77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A5D04AAA-10C4-E444-80BB-79BC21CF8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3620" y="6453336"/>
            <a:ext cx="2376264" cy="216024"/>
          </a:xfrm>
        </p:spPr>
        <p:txBody>
          <a:bodyPr>
            <a:normAutofit/>
          </a:bodyPr>
          <a:lstStyle/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F5C97C3-AF35-514D-B027-E4AE732A1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852" y="521872"/>
            <a:ext cx="1955800" cy="444500"/>
          </a:xfrm>
          <a:prstGeom prst="rect">
            <a:avLst/>
          </a:prstGeom>
        </p:spPr>
      </p:pic>
      <p:pic>
        <p:nvPicPr>
          <p:cNvPr id="4" name="Imagen 3" descr="Dibujo de una persona&#10;&#10;Descripción generada automáticamente">
            <a:extLst>
              <a:ext uri="{FF2B5EF4-FFF2-40B4-BE49-F238E27FC236}">
                <a16:creationId xmlns:a16="http://schemas.microsoft.com/office/drawing/2014/main" id="{86896209-A2AE-0A4A-80DF-A200943C8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444" y="1316550"/>
            <a:ext cx="2808616" cy="32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79376" y="1546343"/>
            <a:ext cx="8280920" cy="49790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ES" sz="64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</a:t>
            </a:r>
          </a:p>
          <a:p>
            <a:pPr marL="0" indent="0">
              <a:buNone/>
            </a:pPr>
            <a:r>
              <a:rPr lang="es-419" sz="72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Promover la Capacidad de indagación, búsqueda de información que permita favorecer la formación de docentes y estudiante a través de aproximaciones críticas y permanentes a los problemas de conocimiento que atañen al cuidado profesional de enfermería en procura de mejores condiciones de salud y bienestar de individuos, familias, comunidades y entorno.</a:t>
            </a:r>
          </a:p>
          <a:p>
            <a:pPr marL="0" indent="0">
              <a:buNone/>
            </a:pPr>
            <a:endParaRPr lang="es-419" sz="6400" b="1" dirty="0">
              <a:solidFill>
                <a:schemeClr val="tx1">
                  <a:lumMod val="50000"/>
                </a:schemeClr>
              </a:solidFill>
              <a:latin typeface="BrownStd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64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  <a:endParaRPr lang="es-419" sz="6400" b="1" dirty="0">
              <a:solidFill>
                <a:schemeClr val="tx1">
                  <a:lumMod val="50000"/>
                </a:schemeClr>
              </a:solidFill>
              <a:latin typeface="BrownStd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s-419" sz="72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Avances en estudios descriptivos y analíticos a nivel local y regional.</a:t>
            </a:r>
          </a:p>
          <a:p>
            <a:pPr>
              <a:buClr>
                <a:srgbClr val="92D050"/>
              </a:buClr>
            </a:pPr>
            <a:r>
              <a:rPr lang="es-419" sz="72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Caracterización epidemiológica y clínica de eventos de alta prevalencia en las áreas prioritarias para investigación: tuberculosis, neoplasias, maternas y salud mental.</a:t>
            </a:r>
          </a:p>
          <a:p>
            <a:pPr>
              <a:buClr>
                <a:srgbClr val="92D050"/>
              </a:buClr>
            </a:pPr>
            <a:r>
              <a:rPr lang="es-419" sz="72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Desarrollo clínico y nuevas tecnologías.</a:t>
            </a:r>
          </a:p>
          <a:p>
            <a:pPr>
              <a:buClr>
                <a:srgbClr val="92D050"/>
              </a:buClr>
            </a:pPr>
            <a:endParaRPr lang="es-419" sz="6400" b="1" dirty="0">
              <a:solidFill>
                <a:schemeClr val="tx1">
                  <a:lumMod val="50000"/>
                </a:schemeClr>
              </a:solidFill>
              <a:latin typeface="BrownStd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64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64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64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Maria Nelcy Muñoz Astudillo</a:t>
            </a:r>
          </a:p>
          <a:p>
            <a:pPr marL="0" lvl="0" indent="0">
              <a:buNone/>
            </a:pPr>
            <a:r>
              <a:rPr lang="es-CO" sz="64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mmunoz@areandina.edu.co </a:t>
            </a:r>
          </a:p>
          <a:p>
            <a:pPr marL="0" lvl="0" indent="0">
              <a:buNone/>
            </a:pPr>
            <a:r>
              <a:rPr lang="es-CO" sz="64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COL0043262</a:t>
            </a:r>
          </a:p>
          <a:p>
            <a:pPr marL="0" lvl="0" indent="0">
              <a:buNone/>
            </a:pPr>
            <a:r>
              <a:rPr lang="es-CO" sz="64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https://cutt.ly/HtrnoeM</a:t>
            </a:r>
          </a:p>
          <a:p>
            <a:pPr marL="0" lvl="0" indent="0">
              <a:buNone/>
            </a:pPr>
            <a:r>
              <a:rPr lang="es-CO" sz="64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Seccional Pereira</a:t>
            </a:r>
            <a:endParaRPr lang="es-419" sz="64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A74863A-B8DA-DD4C-925E-F674283FC095}"/>
              </a:ext>
            </a:extLst>
          </p:cNvPr>
          <p:cNvSpPr txBox="1">
            <a:spLocks/>
          </p:cNvSpPr>
          <p:nvPr/>
        </p:nvSpPr>
        <p:spPr>
          <a:xfrm>
            <a:off x="479376" y="692696"/>
            <a:ext cx="9217024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CO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Grupo de investigadores de enfermería de Risaralda </a:t>
            </a:r>
          </a:p>
          <a:p>
            <a:endParaRPr lang="es-419" sz="4400" dirty="0"/>
          </a:p>
        </p:txBody>
      </p:sp>
      <p:sp>
        <p:nvSpPr>
          <p:cNvPr id="9" name="Subtítulo 4">
            <a:extLst>
              <a:ext uri="{FF2B5EF4-FFF2-40B4-BE49-F238E27FC236}">
                <a16:creationId xmlns:a16="http://schemas.microsoft.com/office/drawing/2014/main" id="{BACBB138-7D0E-A14D-8100-69354C45E5E7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789B47E-36D4-734C-8068-AB5DAD1B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2852936"/>
            <a:ext cx="2115941" cy="19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65251" y="1298969"/>
            <a:ext cx="8712968" cy="53732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19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</a:t>
            </a:r>
          </a:p>
          <a:p>
            <a:pPr marL="0" indent="0">
              <a:buNone/>
            </a:pPr>
            <a:r>
              <a:rPr lang="es-419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Desarrollar procesos investigativos que faciliten el diagnóstico de problemas en comunidades, instituciones e individuos, para plantear posibles soluciones, con la evaluación de su impacto y difusión de resultados en revistas indexadas y en eventos científicos.</a:t>
            </a:r>
          </a:p>
          <a:p>
            <a:pPr marL="0" indent="0">
              <a:buNone/>
            </a:pPr>
            <a:endParaRPr lang="es-419" sz="19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419" sz="19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</a:p>
          <a:p>
            <a:pPr>
              <a:buClr>
                <a:srgbClr val="92D050"/>
              </a:buClr>
            </a:pPr>
            <a:r>
              <a:rPr lang="es-419" sz="2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Avances en estudios descriptivos y analíticos a nivel local y regional.</a:t>
            </a:r>
          </a:p>
          <a:p>
            <a:pPr>
              <a:buClr>
                <a:srgbClr val="92D050"/>
              </a:buClr>
            </a:pPr>
            <a:r>
              <a:rPr lang="es-419" sz="2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Caracterización epidemiológica y clínica de eventos de alta prevalencia en las áreas prioritarias para investigación: </a:t>
            </a:r>
            <a:r>
              <a:rPr lang="es-419" sz="25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Tuberculosis (captación TB) neoplasias (Cáncer infantil), maternas (prevención, detección y control de riesgo) y salud mental (Consumo de SPA).</a:t>
            </a:r>
            <a:endParaRPr lang="es-ES" sz="25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419" sz="1900" b="1" dirty="0">
              <a:solidFill>
                <a:schemeClr val="tx1">
                  <a:lumMod val="50000"/>
                </a:schemeClr>
              </a:solidFill>
              <a:latin typeface="BrownStd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9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19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Carmen Luisa Betancur Pulgarin</a:t>
            </a:r>
          </a:p>
          <a:p>
            <a:pPr marL="0" indent="0">
              <a:buNone/>
            </a:pP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cbetancur@areandina.edu.co</a:t>
            </a:r>
          </a:p>
          <a:p>
            <a:pPr marL="0" indent="0">
              <a:buNone/>
            </a:pP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COL0056618</a:t>
            </a:r>
          </a:p>
          <a:p>
            <a:pPr marL="0" indent="0">
              <a:buNone/>
            </a:pP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</a:t>
            </a: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2"/>
              </a:rPr>
              <a:t>https://cutt.ly/strngHG</a:t>
            </a:r>
            <a:endParaRPr lang="es-CO" sz="17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sz="17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CO" sz="19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Seccional Pereira</a:t>
            </a:r>
          </a:p>
          <a:p>
            <a:endParaRPr lang="es-CO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dirty="0">
              <a:solidFill>
                <a:schemeClr val="tx1">
                  <a:lumMod val="50000"/>
                </a:schemeClr>
              </a:solidFill>
              <a:latin typeface="BrownStd Light" pitchFamily="2" charset="77"/>
            </a:endParaRPr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641B0161-8F0E-234A-8D7B-388F11C1C8DA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556C56F-74FB-8348-955F-29BB2AE36915}"/>
              </a:ext>
            </a:extLst>
          </p:cNvPr>
          <p:cNvSpPr txBox="1">
            <a:spLocks/>
          </p:cNvSpPr>
          <p:nvPr/>
        </p:nvSpPr>
        <p:spPr>
          <a:xfrm>
            <a:off x="479376" y="692696"/>
            <a:ext cx="3600400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Zipatefi</a:t>
            </a:r>
            <a:endParaRPr lang="es-CO" sz="150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6CB1A35-2356-D342-BC14-2E3A3C502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336" y="2924944"/>
            <a:ext cx="222052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1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43371" y="1988841"/>
            <a:ext cx="8100901" cy="373277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</a:t>
            </a:r>
          </a:p>
          <a:p>
            <a:pPr marL="0" indent="0">
              <a:buNone/>
            </a:pPr>
            <a:r>
              <a:rPr lang="es-419" sz="2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Generar y orientar investigación científica en el área del entrenamiento deportivo, actividad física, ciencias aplicadas al deporte y la salud con calidad e innovación; aplicados a diferentes grupos poblacionales.</a:t>
            </a:r>
          </a:p>
          <a:p>
            <a:pPr marL="0" indent="0">
              <a:buNone/>
            </a:pPr>
            <a:endParaRPr lang="es-419" sz="2000" b="1" dirty="0">
              <a:solidFill>
                <a:schemeClr val="tx1">
                  <a:lumMod val="50000"/>
                </a:schemeClr>
              </a:solidFill>
              <a:latin typeface="BrownStd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20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20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Jhonatan Camilo Peña Ibagon</a:t>
            </a:r>
          </a:p>
          <a:p>
            <a:pPr marL="0" indent="0">
              <a:buNone/>
            </a:pPr>
            <a:r>
              <a:rPr lang="es-CO" sz="20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</a:t>
            </a:r>
            <a:r>
              <a:rPr lang="es-CO" sz="20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jpena69@areandina.edu.co</a:t>
            </a:r>
            <a:endParaRPr lang="es-CO" sz="20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23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COL0165532</a:t>
            </a:r>
          </a:p>
          <a:p>
            <a:pPr marL="0" indent="0">
              <a:buNone/>
            </a:pPr>
            <a:r>
              <a:rPr lang="es-CO" sz="23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</a:t>
            </a:r>
            <a:r>
              <a:rPr lang="es-CO" sz="23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https://cutt.ly/5trnkiQ</a:t>
            </a:r>
            <a:endParaRPr lang="es-CO" sz="23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sz="23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CO" sz="26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Sede Bogotá</a:t>
            </a:r>
          </a:p>
          <a:p>
            <a:endParaRPr lang="es-CO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dirty="0">
              <a:solidFill>
                <a:schemeClr val="tx1">
                  <a:lumMod val="50000"/>
                </a:schemeClr>
              </a:solidFill>
              <a:latin typeface="BrownStd Light" pitchFamily="2" charset="77"/>
            </a:endParaRP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id="{8D0BAB80-A608-8F49-B82E-7F771E687AB3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9C55DC00-AE13-E647-93E7-DE86377D4A86}"/>
              </a:ext>
            </a:extLst>
          </p:cNvPr>
          <p:cNvSpPr txBox="1">
            <a:spLocks/>
          </p:cNvSpPr>
          <p:nvPr/>
        </p:nvSpPr>
        <p:spPr>
          <a:xfrm>
            <a:off x="443371" y="908720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28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Investigación y medición en entrenamiento deportivo (IMED)</a:t>
            </a:r>
            <a:endParaRPr lang="es-CO" sz="128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884976-2D29-7147-BED6-7346A292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3068960"/>
            <a:ext cx="2671157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6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551384" y="1556792"/>
            <a:ext cx="7992888" cy="52108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 </a:t>
            </a:r>
          </a:p>
          <a:p>
            <a:pPr marL="0" indent="0" algn="just">
              <a:buNone/>
            </a:pPr>
            <a:r>
              <a:rPr lang="es-419" sz="1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Generar conocimiento mediante proyectos que aporten soluciones académicas, sociales, profesionales y laborales en las diferentes disciplinas que conforman el grupo; contribuyendo así al desarrollo sostenible económico, ambiental y al bienestar y calidad de vida de la población.</a:t>
            </a:r>
          </a:p>
          <a:p>
            <a:pPr marL="0" indent="0">
              <a:buNone/>
            </a:pPr>
            <a:endParaRPr lang="es-419" sz="1600" b="1" dirty="0">
              <a:solidFill>
                <a:schemeClr val="tx1">
                  <a:lumMod val="50000"/>
                </a:schemeClr>
              </a:solidFill>
              <a:latin typeface="BrownStd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</a:p>
          <a:p>
            <a:pPr>
              <a:buClr>
                <a:srgbClr val="92D050"/>
              </a:buClr>
            </a:pPr>
            <a:r>
              <a:rPr lang="es-419" sz="1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Avances en estudios descriptivos y analíticos a nivel local y regional.</a:t>
            </a:r>
          </a:p>
          <a:p>
            <a:pPr>
              <a:buClr>
                <a:srgbClr val="92D050"/>
              </a:buClr>
            </a:pPr>
            <a:r>
              <a:rPr lang="es-419" sz="1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Caracterización epidemiológica y clínica de eventos de alta prevalencia en las áreas prioritarias para investigación: tuberculosis, neoplasias, maternas y salud mental.</a:t>
            </a:r>
          </a:p>
          <a:p>
            <a:pPr marL="0" indent="0">
              <a:buClr>
                <a:srgbClr val="92D050"/>
              </a:buClr>
              <a:buNone/>
            </a:pPr>
            <a:endParaRPr lang="es-419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Julieth Yadira Serrano Riaño</a:t>
            </a: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jserrano@areandina.edu.co</a:t>
            </a:r>
            <a:endParaRPr lang="es-CO" sz="16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COL0051676</a:t>
            </a: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https://cutt.ly/HtrnxvL</a:t>
            </a:r>
            <a:endParaRPr lang="es-CO" sz="16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sz="16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16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Sede Bogotá</a:t>
            </a:r>
          </a:p>
          <a:p>
            <a:endParaRPr lang="es-CO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</a:endParaRP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id="{51EE37C3-5538-0D4F-B92F-E046FA51F3F1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B2D6E64-21FC-6F4A-9E47-1FCBC4B4D399}"/>
              </a:ext>
            </a:extLst>
          </p:cNvPr>
          <p:cNvSpPr txBox="1">
            <a:spLocks/>
          </p:cNvSpPr>
          <p:nvPr/>
        </p:nvSpPr>
        <p:spPr>
          <a:xfrm>
            <a:off x="479376" y="692696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Nefertiti y nuevas tecnologías</a:t>
            </a:r>
            <a:endParaRPr lang="es-CO" sz="150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9A9B90-33A8-8A49-ABB8-80BC63452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312" y="2420888"/>
            <a:ext cx="2232248" cy="24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63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551384" y="1675719"/>
            <a:ext cx="7992888" cy="45638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 </a:t>
            </a:r>
          </a:p>
          <a:p>
            <a:pPr marL="0" indent="0" algn="just">
              <a:buNone/>
            </a:pPr>
            <a:r>
              <a:rPr lang="es-419" sz="1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Promover la construcción de redes de investigación en torno a las áreas de gestión en salud, seguridad y salud en el trabajo, calidad en salud, salud ambiental y responsabilidad social.</a:t>
            </a:r>
          </a:p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</a:p>
          <a:p>
            <a:pPr algn="just">
              <a:buClr>
                <a:srgbClr val="92D050"/>
              </a:buClr>
            </a:pPr>
            <a:r>
              <a:rPr lang="es-419" sz="1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La línea de investigación en Gestión en Salud, se considera como un marco en el cual las diferentes disciplinas de </a:t>
            </a:r>
            <a:r>
              <a:rPr lang="es-419" sz="1600" dirty="0" smtClean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especialización </a:t>
            </a:r>
            <a:r>
              <a:rPr lang="es-419" sz="1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y de pregrado al interior de la facultad, desarrollan procesos de investigación científica y académica que se preocupan por explorar, reconocer, describir y analizar aspectos y factores relacionados con el contexto macro gubernamental, económico y político asociado al sistema de salud.</a:t>
            </a:r>
          </a:p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Mery Gonzalez Delgado</a:t>
            </a: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megonzalez2@areandina.edu.co </a:t>
            </a: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COL0179743</a:t>
            </a: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https://cutt.ly/ZtrnvSt</a:t>
            </a:r>
          </a:p>
          <a:p>
            <a:pPr marL="0" indent="0">
              <a:buNone/>
            </a:pPr>
            <a:r>
              <a:rPr lang="es-CO" sz="1600" b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Sede Bogotá</a:t>
            </a:r>
          </a:p>
          <a:p>
            <a:endParaRPr lang="es-CO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</a:endParaRP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id="{BA93EFB4-5F29-6B48-94CD-50D96914D980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0F9B987-8A2F-B045-B5A3-8FA9E9E44F93}"/>
              </a:ext>
            </a:extLst>
          </p:cNvPr>
          <p:cNvSpPr txBox="1">
            <a:spLocks/>
          </p:cNvSpPr>
          <p:nvPr/>
        </p:nvSpPr>
        <p:spPr>
          <a:xfrm>
            <a:off x="479376" y="620688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Titania</a:t>
            </a:r>
            <a:endParaRPr lang="es-CO" sz="150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4EEA736-CF0F-5C48-A825-45641559F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549" y="2852936"/>
            <a:ext cx="270029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73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551384" y="1675719"/>
            <a:ext cx="7992888" cy="45638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 </a:t>
            </a:r>
          </a:p>
          <a:p>
            <a:pPr marL="0" indent="0" algn="just">
              <a:buNone/>
            </a:pPr>
            <a:r>
              <a:rPr lang="es-419" sz="1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Generar proyectos investigativos desde el ámbito académico, clínico y comunitario que busquen el entendimiento de los procesos que conlleven al logro de la salud o el desarrollo de la enfermedad para su posterior transformación desde el entorno individual o de los sistemas de salud, además del fortalecimiento del objeto de estudio del terapeuta respiratorio.</a:t>
            </a:r>
          </a:p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</a:p>
          <a:p>
            <a:pPr>
              <a:lnSpc>
                <a:spcPct val="80000"/>
              </a:lnSpc>
              <a:buClr>
                <a:srgbClr val="92D050"/>
              </a:buClr>
            </a:pPr>
            <a:r>
              <a:rPr lang="es-CO" sz="15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Factores y condicionantes de la salud cardiorrespiratoria.</a:t>
            </a:r>
          </a:p>
          <a:p>
            <a:pPr>
              <a:lnSpc>
                <a:spcPct val="80000"/>
              </a:lnSpc>
              <a:buClr>
                <a:srgbClr val="92D050"/>
              </a:buClr>
            </a:pPr>
            <a:r>
              <a:rPr lang="es-CO" sz="15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Educación para la salud cardiorrespiratoria apoyada en las TICs.</a:t>
            </a:r>
          </a:p>
          <a:p>
            <a:pPr>
              <a:lnSpc>
                <a:spcPct val="80000"/>
              </a:lnSpc>
              <a:buClr>
                <a:srgbClr val="92D050"/>
              </a:buClr>
            </a:pPr>
            <a:r>
              <a:rPr lang="es-CO" sz="15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Prácticas de cuidado en salud cardiorrespiratoria</a:t>
            </a:r>
            <a:endParaRPr lang="es-419" sz="15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Sonia Guevara</a:t>
            </a: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sguevara@areandina.edu.co  </a:t>
            </a: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COL0037185</a:t>
            </a: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2"/>
              </a:rPr>
              <a:t>https://cutt.ly/ytszhTK</a:t>
            </a:r>
            <a:endParaRPr lang="es-CO" sz="16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1600" b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Sede Bogotá</a:t>
            </a:r>
          </a:p>
          <a:p>
            <a:endParaRPr lang="es-CO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</a:endParaRP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id="{BA93EFB4-5F29-6B48-94CD-50D96914D980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0F9B987-8A2F-B045-B5A3-8FA9E9E44F93}"/>
              </a:ext>
            </a:extLst>
          </p:cNvPr>
          <p:cNvSpPr txBox="1">
            <a:spLocks/>
          </p:cNvSpPr>
          <p:nvPr/>
        </p:nvSpPr>
        <p:spPr>
          <a:xfrm>
            <a:off x="479376" y="620688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Aire Libre</a:t>
            </a:r>
            <a:endParaRPr lang="es-419" sz="4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276872"/>
            <a:ext cx="524858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5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F697B4D-CBC2-E044-B079-DD9E2CC56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768" y="3140968"/>
            <a:ext cx="4608512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6600" b="1" dirty="0">
                <a:solidFill>
                  <a:srgbClr val="00ADEF"/>
                </a:solidFill>
              </a:rPr>
              <a:t>Categoría A</a:t>
            </a:r>
            <a:endParaRPr lang="es-CO" sz="6600" b="1" dirty="0">
              <a:solidFill>
                <a:srgbClr val="00ADEF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sp>
        <p:nvSpPr>
          <p:cNvPr id="15" name="Subtítulo 4">
            <a:extLst>
              <a:ext uri="{FF2B5EF4-FFF2-40B4-BE49-F238E27FC236}">
                <a16:creationId xmlns:a16="http://schemas.microsoft.com/office/drawing/2014/main" id="{B52A3150-345C-D542-BAE2-C6F75263DEDD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</p:spTree>
    <p:extLst>
      <p:ext uri="{BB962C8B-B14F-4D97-AF65-F5344CB8AC3E}">
        <p14:creationId xmlns:p14="http://schemas.microsoft.com/office/powerpoint/2010/main" val="23201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3392" y="1268760"/>
            <a:ext cx="8496944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 </a:t>
            </a:r>
          </a:p>
          <a:p>
            <a:pPr marL="0" indent="0">
              <a:buNone/>
            </a:pP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Conocer el estado visual y ocular de la población, para proponer estrategias de prevención, promoción y tratamientos basados en las necesidades reales, el uso de tecnología con la integración de diferentes áreas del conocimiento. </a:t>
            </a:r>
          </a:p>
          <a:p>
            <a:pPr marL="0" indent="0">
              <a:buNone/>
            </a:pPr>
            <a:endParaRPr lang="es-CO" b="1" dirty="0">
              <a:solidFill>
                <a:schemeClr val="tx1">
                  <a:lumMod val="50000"/>
                </a:schemeClr>
              </a:solidFill>
              <a:latin typeface="BrownStd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</a:p>
          <a:p>
            <a:pPr>
              <a:buClr>
                <a:srgbClr val="92D050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</a:rPr>
              <a:t>Salud pública y epidemiología.</a:t>
            </a:r>
          </a:p>
          <a:p>
            <a:pPr>
              <a:buClr>
                <a:srgbClr val="92D050"/>
              </a:buClr>
              <a:buFont typeface="Wingdings" pitchFamily="2" charset="2"/>
              <a:buChar char="§"/>
            </a:pPr>
            <a:r>
              <a:rPr lang="es-419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</a:rPr>
              <a:t>Desarrollo clínico y nuevas tecnologías.</a:t>
            </a:r>
          </a:p>
          <a:p>
            <a:pPr marL="0" indent="0">
              <a:buClr>
                <a:srgbClr val="92D050"/>
              </a:buClr>
              <a:buNone/>
            </a:pPr>
            <a:endParaRPr lang="es-CO" dirty="0">
              <a:solidFill>
                <a:schemeClr val="tx1">
                  <a:lumMod val="50000"/>
                </a:schemeClr>
              </a:solidFill>
              <a:latin typeface="BrownStd" panose="02010804010101010102" pitchFamily="50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Paulo Cesar Zapata Giraldo</a:t>
            </a:r>
          </a:p>
          <a:p>
            <a:pPr marL="0" lv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pczapata@areandina.edu.co</a:t>
            </a:r>
            <a:endParaRPr lang="es-CO" sz="16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COL0023475</a:t>
            </a:r>
          </a:p>
          <a:p>
            <a:pPr marL="0" lv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https://cutt.ly/wtrmwIB</a:t>
            </a:r>
          </a:p>
          <a:p>
            <a:endParaRPr lang="es-CO" b="1" dirty="0">
              <a:solidFill>
                <a:schemeClr val="tx1">
                  <a:lumMod val="50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dirty="0"/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id="{CC759CE3-A8DD-7348-91A3-6240A40AEA43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C5C21B3-F9BB-C448-84CA-B471E52F40F0}"/>
              </a:ext>
            </a:extLst>
          </p:cNvPr>
          <p:cNvSpPr txBox="1">
            <a:spLocks/>
          </p:cNvSpPr>
          <p:nvPr/>
        </p:nvSpPr>
        <p:spPr>
          <a:xfrm>
            <a:off x="623392" y="548680"/>
            <a:ext cx="3600400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Salud Visual</a:t>
            </a:r>
            <a:endParaRPr lang="es-CO" sz="150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7D60285-6368-4046-A96E-CB05D58AAA89}"/>
              </a:ext>
            </a:extLst>
          </p:cNvPr>
          <p:cNvSpPr txBox="1">
            <a:spLocks/>
          </p:cNvSpPr>
          <p:nvPr/>
        </p:nvSpPr>
        <p:spPr>
          <a:xfrm>
            <a:off x="623392" y="6012144"/>
            <a:ext cx="3600400" cy="369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6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Seccional Pereira</a:t>
            </a:r>
            <a:endParaRPr lang="es-CO" sz="16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1600" b="1" dirty="0">
              <a:latin typeface="BrownStd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7C62B36-7228-984F-94B7-477FCD225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72" y="2852936"/>
            <a:ext cx="2496684" cy="148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F697B4D-CBC2-E044-B079-DD9E2CC56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768" y="3140968"/>
            <a:ext cx="4608512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6600" b="1" dirty="0">
                <a:solidFill>
                  <a:srgbClr val="00ADEF"/>
                </a:solidFill>
              </a:rPr>
              <a:t>Categoría B</a:t>
            </a:r>
            <a:endParaRPr lang="es-CO" sz="6600" b="1" dirty="0">
              <a:solidFill>
                <a:srgbClr val="00ADEF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sp>
        <p:nvSpPr>
          <p:cNvPr id="15" name="Subtítulo 4">
            <a:extLst>
              <a:ext uri="{FF2B5EF4-FFF2-40B4-BE49-F238E27FC236}">
                <a16:creationId xmlns:a16="http://schemas.microsoft.com/office/drawing/2014/main" id="{B52A3150-345C-D542-BAE2-C6F75263DEDD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</p:spTree>
    <p:extLst>
      <p:ext uri="{BB962C8B-B14F-4D97-AF65-F5344CB8AC3E}">
        <p14:creationId xmlns:p14="http://schemas.microsoft.com/office/powerpoint/2010/main" val="11185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79376" y="1772540"/>
            <a:ext cx="8928992" cy="44133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 </a:t>
            </a:r>
          </a:p>
          <a:p>
            <a:pPr marL="0" indent="0">
              <a:buNone/>
            </a:pPr>
            <a:r>
              <a:rPr lang="es-419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Consolidar epistemológica y metodológicamente, desde la epidemiología social, la investigación en torno a la salud pública y el desarrollo social desde escenarios de investigación interdisciplinaria e intercultural.</a:t>
            </a:r>
          </a:p>
          <a:p>
            <a:pPr marL="0" indent="0">
              <a:buNone/>
            </a:pPr>
            <a:endParaRPr lang="es-419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  <a:endParaRPr lang="es-ES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buClr>
                <a:srgbClr val="77C043"/>
              </a:buClr>
            </a:pPr>
            <a:r>
              <a:rPr lang="es-419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Gestión y desarrollo social.</a:t>
            </a:r>
          </a:p>
          <a:p>
            <a:pPr>
              <a:buClr>
                <a:srgbClr val="77C043"/>
              </a:buClr>
            </a:pPr>
            <a:r>
              <a:rPr lang="es-419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Avances en estudios descriptivos y analíticos a nivel local y regional</a:t>
            </a:r>
            <a:r>
              <a:rPr lang="es-419" sz="16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indent="0">
              <a:buClr>
                <a:srgbClr val="77C043"/>
              </a:buClr>
              <a:buNone/>
            </a:pPr>
            <a:endParaRPr lang="es-419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7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17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Daniel Gonzalo Eslava Albarracin</a:t>
            </a:r>
          </a:p>
          <a:p>
            <a:pPr marL="0" indent="0">
              <a:buNone/>
            </a:pP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deslava@areandina.edu.co</a:t>
            </a:r>
          </a:p>
          <a:p>
            <a:pPr marL="0" indent="0">
              <a:buNone/>
            </a:pP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COL0101669</a:t>
            </a:r>
          </a:p>
          <a:p>
            <a:pPr marL="0" indent="0">
              <a:buNone/>
            </a:pP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</a:t>
            </a: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2"/>
              </a:rPr>
              <a:t>https://cutt.ly/Jtrb2SK</a:t>
            </a:r>
            <a:endParaRPr lang="es-CO" sz="17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sz="17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s-CO" sz="17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Sede Bogotá</a:t>
            </a:r>
          </a:p>
          <a:p>
            <a:endParaRPr lang="es-CO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8C73E3C-0F0D-C546-AF88-57AA2B16416D}"/>
              </a:ext>
            </a:extLst>
          </p:cNvPr>
          <p:cNvSpPr txBox="1">
            <a:spLocks/>
          </p:cNvSpPr>
          <p:nvPr/>
        </p:nvSpPr>
        <p:spPr>
          <a:xfrm>
            <a:off x="479376" y="692696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Salud Pública y Desarrollo Social</a:t>
            </a:r>
            <a:endParaRPr lang="es-CO" sz="150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sp>
        <p:nvSpPr>
          <p:cNvPr id="9" name="Subtítulo 4">
            <a:extLst>
              <a:ext uri="{FF2B5EF4-FFF2-40B4-BE49-F238E27FC236}">
                <a16:creationId xmlns:a16="http://schemas.microsoft.com/office/drawing/2014/main" id="{32627262-8B6B-4049-B888-619985A1C4CF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4338598-3721-A945-9CEE-5A16B505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88" y="2852936"/>
            <a:ext cx="2405991" cy="170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79986" y="2024844"/>
            <a:ext cx="8897704" cy="45365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sz="17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 </a:t>
            </a:r>
          </a:p>
          <a:p>
            <a:pPr marL="0" indent="0">
              <a:buNone/>
            </a:pPr>
            <a:r>
              <a:rPr lang="es-419" sz="21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Fortalecer las redes de investigación interinstitucionales, con la participación en proyectos de investigación, formación y en la apropiación social del conocimiento</a:t>
            </a:r>
            <a:r>
              <a:rPr lang="es-419" sz="17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s-419" sz="17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7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</a:p>
          <a:p>
            <a:pPr>
              <a:buClr>
                <a:srgbClr val="92D050"/>
              </a:buClr>
              <a:buFont typeface="Wingdings" pitchFamily="2" charset="2"/>
              <a:buChar char="§"/>
            </a:pPr>
            <a:r>
              <a:rPr lang="es-CO" sz="21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Avances en estudios descriptivos y analíticos a nivel local y regional. </a:t>
            </a:r>
          </a:p>
          <a:p>
            <a:pPr>
              <a:buClr>
                <a:srgbClr val="92D050"/>
              </a:buClr>
              <a:buFont typeface="Wingdings" pitchFamily="2" charset="2"/>
              <a:buChar char="§"/>
            </a:pPr>
            <a:r>
              <a:rPr lang="es-CO" sz="21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Caracterización epidemiológica y clínica de eventos de alta prevalencia en las áreas prioritarias para investigación: tuberculosis (captación TB) neoplasias (cáncer infantil), maternas (prevención, detección y control de riesgo) y salud mental (consumo de SPA). </a:t>
            </a:r>
            <a:endParaRPr lang="es-419" sz="2100" dirty="0">
              <a:solidFill>
                <a:schemeClr val="tx1">
                  <a:lumMod val="50000"/>
                </a:schemeClr>
              </a:solidFill>
              <a:latin typeface="BrownStd Light" pitchFamily="2" charset="77"/>
            </a:endParaRPr>
          </a:p>
          <a:p>
            <a:pPr marL="0" indent="0">
              <a:buNone/>
            </a:pPr>
            <a:endParaRPr lang="es-419" sz="19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9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19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19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Gilma Jeannette Caraballo </a:t>
            </a:r>
          </a:p>
          <a:p>
            <a:pPr marL="0" indent="0">
              <a:buNone/>
            </a:pPr>
            <a:r>
              <a:rPr lang="es-CO" sz="19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</a:t>
            </a:r>
            <a:r>
              <a:rPr lang="es-CO" sz="19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gcaraballo@areandina.edu.co</a:t>
            </a:r>
            <a:endParaRPr lang="es-CO" sz="19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19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COL0011812</a:t>
            </a:r>
          </a:p>
          <a:p>
            <a:pPr marL="0" indent="0">
              <a:buNone/>
            </a:pPr>
            <a:r>
              <a:rPr lang="es-CO" sz="19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</a:t>
            </a:r>
            <a:r>
              <a:rPr lang="es-CO" sz="19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https://cutt.ly/Atrb4wX</a:t>
            </a:r>
            <a:endParaRPr lang="es-CO" sz="19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sz="19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19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Sede Bogotá</a:t>
            </a:r>
          </a:p>
          <a:p>
            <a:endParaRPr lang="es-CO" b="1" dirty="0">
              <a:solidFill>
                <a:schemeClr val="tx1">
                  <a:lumMod val="50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id="{C230DCED-20C3-004B-AE5B-A2E18AD2BB64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EF47B49-817B-FE4F-98CB-BD860DFF6EA1}"/>
              </a:ext>
            </a:extLst>
          </p:cNvPr>
          <p:cNvSpPr txBox="1">
            <a:spLocks/>
          </p:cNvSpPr>
          <p:nvPr/>
        </p:nvSpPr>
        <p:spPr>
          <a:xfrm>
            <a:off x="479376" y="836712"/>
            <a:ext cx="112332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Grupo de Investigación en Procesos Psicosociales</a:t>
            </a:r>
            <a:endParaRPr lang="es-CO" sz="150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D5641CD-9D74-104E-AE8D-84B2B2918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360" y="2924944"/>
            <a:ext cx="1736568" cy="19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63636" y="1412776"/>
            <a:ext cx="7704856" cy="47525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21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 </a:t>
            </a:r>
          </a:p>
          <a:p>
            <a:pPr marL="0" indent="0">
              <a:buNone/>
            </a:pPr>
            <a:r>
              <a:rPr lang="es-419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Facilitar la integración, construcción, desarrollo y consolidación de la línea de investigación de </a:t>
            </a:r>
            <a:r>
              <a:rPr lang="es-419" sz="1900" dirty="0" smtClean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cuidado </a:t>
            </a:r>
            <a:r>
              <a:rPr lang="es-419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en la </a:t>
            </a:r>
            <a:r>
              <a:rPr lang="es-419" sz="1900" dirty="0" smtClean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facultad </a:t>
            </a:r>
            <a:r>
              <a:rPr lang="es-419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de </a:t>
            </a:r>
            <a:r>
              <a:rPr lang="es-419" sz="1900" dirty="0" smtClean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enfermería</a:t>
            </a:r>
            <a:r>
              <a:rPr lang="es-419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s-419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</a:p>
          <a:p>
            <a:pPr>
              <a:buClr>
                <a:srgbClr val="92D050"/>
              </a:buClr>
              <a:buFont typeface="Wingdings" pitchFamily="2" charset="2"/>
              <a:buChar char="§"/>
            </a:pP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Salud pública y epidemiología.</a:t>
            </a:r>
          </a:p>
          <a:p>
            <a:pPr>
              <a:buClr>
                <a:srgbClr val="92D050"/>
              </a:buClr>
              <a:buFont typeface="Wingdings" pitchFamily="2" charset="2"/>
              <a:buChar char="§"/>
            </a:pP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Desarrollo social. </a:t>
            </a:r>
          </a:p>
          <a:p>
            <a:pPr>
              <a:buClr>
                <a:srgbClr val="92D050"/>
              </a:buClr>
              <a:buFont typeface="Wingdings" pitchFamily="2" charset="2"/>
              <a:buChar char="§"/>
            </a:pP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Desarrollo clínico y nuevas tecnologías.</a:t>
            </a:r>
          </a:p>
          <a:p>
            <a:pPr>
              <a:buClr>
                <a:srgbClr val="92D050"/>
              </a:buClr>
              <a:buFont typeface="Wingdings" pitchFamily="2" charset="2"/>
              <a:buChar char="§"/>
            </a:pP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Gestión en salud.</a:t>
            </a:r>
          </a:p>
          <a:p>
            <a:pPr marL="0" indent="0">
              <a:buNone/>
            </a:pPr>
            <a:endParaRPr lang="es-419" sz="1600" b="1" dirty="0">
              <a:solidFill>
                <a:schemeClr val="tx1">
                  <a:lumMod val="50000"/>
                </a:schemeClr>
              </a:solidFill>
              <a:latin typeface="BrownStd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700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ES" sz="1700" i="1" dirty="0">
                <a:solidFill>
                  <a:srgbClr val="00ADEF"/>
                </a:solidFill>
                <a:latin typeface="BrownStd Light" pitchFamily="2" charset="77"/>
              </a:rPr>
              <a:t>: </a:t>
            </a: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Martha Cecilia Veloza Morales</a:t>
            </a:r>
          </a:p>
          <a:p>
            <a:pPr marL="0" indent="0">
              <a:buNone/>
            </a:pP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mveloza@areandina.edu.co</a:t>
            </a:r>
          </a:p>
          <a:p>
            <a:pPr marL="0" indent="0">
              <a:buNone/>
            </a:pP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COL0041562</a:t>
            </a:r>
          </a:p>
          <a:p>
            <a:pPr marL="0" indent="0">
              <a:buNone/>
            </a:pP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</a:t>
            </a:r>
            <a:r>
              <a:rPr lang="es-CO" sz="17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2"/>
              </a:rPr>
              <a:t>https://cutt.ly/otrnqq2</a:t>
            </a:r>
            <a:endParaRPr lang="es-CO" sz="17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sz="17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17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Sede Bogotá</a:t>
            </a:r>
          </a:p>
          <a:p>
            <a:endParaRPr lang="es-CO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1600" dirty="0">
              <a:solidFill>
                <a:schemeClr val="tx1">
                  <a:lumMod val="50000"/>
                </a:schemeClr>
              </a:solidFill>
              <a:latin typeface="BrownStd Light" pitchFamily="2" charset="77"/>
            </a:endParaRP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id="{41FC8924-513E-E245-9C5D-65B632F0401A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CB370AD-CEB2-F642-A91E-7AC3C80E7EA8}"/>
              </a:ext>
            </a:extLst>
          </p:cNvPr>
          <p:cNvSpPr txBox="1">
            <a:spLocks/>
          </p:cNvSpPr>
          <p:nvPr/>
        </p:nvSpPr>
        <p:spPr>
          <a:xfrm>
            <a:off x="479376" y="692696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Guanaco</a:t>
            </a:r>
            <a:endParaRPr lang="es-CO" sz="150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71A99E-8DEB-2540-B74C-EC8B6259E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2564904"/>
            <a:ext cx="2780139" cy="19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6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FD7A22C3-EEE5-D647-9282-BC43DE5B4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792" y="3140968"/>
            <a:ext cx="4608512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6600" b="1" dirty="0">
                <a:solidFill>
                  <a:srgbClr val="00ADEF"/>
                </a:solidFill>
              </a:rPr>
              <a:t>Categoría C</a:t>
            </a:r>
            <a:endParaRPr lang="es-CO" sz="6600" b="1" dirty="0">
              <a:solidFill>
                <a:srgbClr val="00ADEF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</p:spTree>
    <p:extLst>
      <p:ext uri="{BB962C8B-B14F-4D97-AF65-F5344CB8AC3E}">
        <p14:creationId xmlns:p14="http://schemas.microsoft.com/office/powerpoint/2010/main" val="4886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4">
            <a:extLst>
              <a:ext uri="{FF2B5EF4-FFF2-40B4-BE49-F238E27FC236}">
                <a16:creationId xmlns:a16="http://schemas.microsoft.com/office/drawing/2014/main" id="{69434E8E-5FF9-9647-B5C8-3F3028CC7D8F}"/>
              </a:ext>
            </a:extLst>
          </p:cNvPr>
          <p:cNvSpPr txBox="1">
            <a:spLocks/>
          </p:cNvSpPr>
          <p:nvPr/>
        </p:nvSpPr>
        <p:spPr>
          <a:xfrm>
            <a:off x="4763852" y="6453336"/>
            <a:ext cx="2376264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800" spc="300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</a:rPr>
              <a:t>VIGILADA MINEDUCACIÓN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334C0D9-5EB7-DC44-803A-E5FB71257AFD}"/>
              </a:ext>
            </a:extLst>
          </p:cNvPr>
          <p:cNvSpPr txBox="1">
            <a:spLocks/>
          </p:cNvSpPr>
          <p:nvPr/>
        </p:nvSpPr>
        <p:spPr>
          <a:xfrm>
            <a:off x="589232" y="566936"/>
            <a:ext cx="3600400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Los Asépticos</a:t>
            </a:r>
            <a:endParaRPr lang="es-CO" sz="15000" b="1" dirty="0">
              <a:solidFill>
                <a:srgbClr val="00ADEF"/>
              </a:solidFill>
              <a:latin typeface="BrownStd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sz="4400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2ED88850-DC03-164A-95A8-9E9AF1B10334}"/>
              </a:ext>
            </a:extLst>
          </p:cNvPr>
          <p:cNvSpPr txBox="1">
            <a:spLocks/>
          </p:cNvSpPr>
          <p:nvPr/>
        </p:nvSpPr>
        <p:spPr>
          <a:xfrm>
            <a:off x="551384" y="1484784"/>
            <a:ext cx="8424936" cy="524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Objeto de estudio</a:t>
            </a:r>
          </a:p>
          <a:p>
            <a:pPr marL="0" indent="0">
              <a:buNone/>
            </a:pPr>
            <a:r>
              <a:rPr lang="es-MX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Los problemas relacionados con la epidemiología y la </a:t>
            </a:r>
            <a:r>
              <a:rPr lang="es-MX" dirty="0" smtClean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salud pública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es-CO" b="1" dirty="0">
              <a:solidFill>
                <a:schemeClr val="tx1">
                  <a:lumMod val="50000"/>
                </a:schemeClr>
              </a:solidFill>
              <a:latin typeface="BrownStd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s-CO" b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Roboto" panose="02000000000000000000" pitchFamily="2" charset="0"/>
                <a:cs typeface="Arial" panose="020B0604020202020204" pitchFamily="34" charset="0"/>
              </a:rPr>
              <a:t>Líneas de investigación</a:t>
            </a:r>
            <a:endParaRPr lang="es-CO" dirty="0">
              <a:solidFill>
                <a:schemeClr val="tx1">
                  <a:lumMod val="50000"/>
                </a:schemeClr>
              </a:solidFill>
              <a:latin typeface="BrownStd Light" pitchFamily="2" charset="77"/>
              <a:ea typeface="Roboto" panose="02000000000000000000" pitchFamily="2" charset="0"/>
            </a:endParaRPr>
          </a:p>
          <a:p>
            <a:pPr>
              <a:buClr>
                <a:srgbClr val="92D050"/>
              </a:buClr>
            </a:pPr>
            <a:r>
              <a:rPr lang="es-419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</a:rPr>
              <a:t>Desarrollo clínico y nuevas tecnologías.</a:t>
            </a:r>
          </a:p>
          <a:p>
            <a:pPr>
              <a:buClr>
                <a:srgbClr val="92D050"/>
              </a:buClr>
            </a:pP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</a:rPr>
              <a:t>Gestión en salud.</a:t>
            </a:r>
          </a:p>
          <a:p>
            <a:pPr>
              <a:buClr>
                <a:srgbClr val="92D050"/>
              </a:buClr>
            </a:pP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BrownStd Light" pitchFamily="2" charset="77"/>
                <a:ea typeface="Roboto" panose="02000000000000000000" pitchFamily="2" charset="0"/>
              </a:rPr>
              <a:t>Salud pública y epidemiología.</a:t>
            </a:r>
          </a:p>
          <a:p>
            <a:pPr marL="0" indent="0">
              <a:buClr>
                <a:srgbClr val="92D050"/>
              </a:buClr>
              <a:buFont typeface="Arial"/>
              <a:buNone/>
            </a:pPr>
            <a:endParaRPr lang="es-CO" dirty="0">
              <a:solidFill>
                <a:schemeClr val="tx1">
                  <a:lumMod val="50000"/>
                </a:schemeClr>
              </a:solidFill>
              <a:latin typeface="BrownStd" panose="02010804010101010102" pitchFamily="50" charset="0"/>
              <a:ea typeface="Roboto" panose="02000000000000000000" pitchFamily="2" charset="0"/>
            </a:endParaRPr>
          </a:p>
          <a:p>
            <a:pPr marL="0" indent="0">
              <a:buFont typeface="Arial"/>
              <a:buNone/>
            </a:pPr>
            <a:r>
              <a:rPr lang="es-ES" sz="1600" b="1" i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</a:rPr>
              <a:t>Líder de grupo</a:t>
            </a:r>
            <a:r>
              <a:rPr lang="es-CO" sz="1600" b="1" i="1" dirty="0">
                <a:solidFill>
                  <a:schemeClr val="tx1">
                    <a:lumMod val="50000"/>
                  </a:schemeClr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Angela María Rincón Hurtado</a:t>
            </a:r>
          </a:p>
          <a:p>
            <a:pPr marL="0" indent="0">
              <a:buFont typeface="Arial"/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Correo: amrincon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@areandina.edu.co</a:t>
            </a:r>
            <a:endParaRPr lang="es-CO" sz="16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CÓDIGO COLCIENCIAS: COL0052708</a:t>
            </a:r>
          </a:p>
          <a:p>
            <a:pPr marL="0" indent="0">
              <a:buNone/>
            </a:pP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</a:rPr>
              <a:t>GrupLAC: </a:t>
            </a:r>
            <a:r>
              <a:rPr lang="es-CO" sz="1600" i="1" dirty="0">
                <a:solidFill>
                  <a:srgbClr val="00ADEF"/>
                </a:solidFill>
                <a:latin typeface="BrownStd Light" pitchFamily="2" charset="77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https://cutt.ly/0trnw5U</a:t>
            </a:r>
            <a:endParaRPr lang="es-CO" sz="16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sz="16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rgbClr val="00ADEF"/>
                </a:solidFill>
                <a:latin typeface="BrownStd" pitchFamily="2" charset="77"/>
                <a:ea typeface="Verdana" panose="020B0604030504040204" pitchFamily="34" charset="0"/>
                <a:cs typeface="Arial" panose="020B0604020202020204" pitchFamily="34" charset="0"/>
              </a:rPr>
              <a:t>Seccional Pereira</a:t>
            </a:r>
            <a:endParaRPr lang="es-CO" sz="1600" i="1" dirty="0">
              <a:solidFill>
                <a:srgbClr val="00ADEF"/>
              </a:solidFill>
              <a:latin typeface="BrownStd Light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CO" b="1" dirty="0">
              <a:solidFill>
                <a:schemeClr val="tx1">
                  <a:lumMod val="50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419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22A901A-7012-434E-8176-E614888E2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184" y="2132856"/>
            <a:ext cx="2217632" cy="30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</TotalTime>
  <Words>1111</Words>
  <Application>Microsoft Office PowerPoint</Application>
  <PresentationFormat>Panorámica</PresentationFormat>
  <Paragraphs>164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BrownStd</vt:lpstr>
      <vt:lpstr>BrownStd Light</vt:lpstr>
      <vt:lpstr>Calibri</vt:lpstr>
      <vt:lpstr>Calibri Light</vt:lpstr>
      <vt:lpstr>Roboto</vt:lpstr>
      <vt:lpstr>Verdana</vt:lpstr>
      <vt:lpstr>Wingdings</vt:lpstr>
      <vt:lpstr>Celestial</vt:lpstr>
      <vt:lpstr>Ciencias MÉDICAS Y DE LA SALUD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MEDICAS Y DE LA SALUD.</dc:title>
  <dc:creator>practicante2</dc:creator>
  <cp:lastModifiedBy>Diana Marcela Ruge Uribe</cp:lastModifiedBy>
  <cp:revision>81</cp:revision>
  <dcterms:created xsi:type="dcterms:W3CDTF">2020-02-19T15:17:15Z</dcterms:created>
  <dcterms:modified xsi:type="dcterms:W3CDTF">2020-03-25T20:39:41Z</dcterms:modified>
</cp:coreProperties>
</file>