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57" r:id="rId3"/>
    <p:sldId id="263" r:id="rId4"/>
    <p:sldId id="271" r:id="rId5"/>
    <p:sldId id="258" r:id="rId6"/>
    <p:sldId id="264" r:id="rId7"/>
    <p:sldId id="265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46DA77"/>
    <a:srgbClr val="77C043"/>
    <a:srgbClr val="FA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6" autoAdjust="0"/>
    <p:restoredTop sz="94660"/>
  </p:normalViewPr>
  <p:slideViewPr>
    <p:cSldViewPr>
      <p:cViewPr varScale="1">
        <p:scale>
          <a:sx n="73" d="100"/>
          <a:sy n="73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1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7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1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6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33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4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10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5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7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1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9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2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2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80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utt.ly/ptrvhL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7488" y="5013176"/>
            <a:ext cx="8928992" cy="1125320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ES" sz="36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CIENCIAS SOCIALES, HUMANAS </a:t>
            </a:r>
            <a:r>
              <a:rPr lang="es-ES" sz="3600" b="1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Y </a:t>
            </a:r>
            <a:r>
              <a:rPr lang="es-ES" sz="3600" b="1" smtClean="0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Jurídicas</a:t>
            </a:r>
            <a:endParaRPr lang="es-419" sz="3600" b="1" dirty="0">
              <a:solidFill>
                <a:schemeClr val="tx1">
                  <a:lumMod val="50000"/>
                </a:schemeClr>
              </a:solidFill>
              <a:latin typeface="BrownStd" pitchFamily="2" charset="77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028" y="6381328"/>
            <a:ext cx="2376264" cy="216024"/>
          </a:xfrm>
        </p:spPr>
        <p:txBody>
          <a:bodyPr>
            <a:normAutofit/>
          </a:bodyPr>
          <a:lstStyle/>
          <a:p>
            <a:pPr algn="ctr"/>
            <a:r>
              <a:rPr lang="es-CO" sz="800" spc="3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F5C97C3-AF35-514D-B027-E4AE732A1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028" y="492298"/>
            <a:ext cx="1955800" cy="444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7" y="934301"/>
            <a:ext cx="3042134" cy="40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2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F697B4D-CBC2-E044-B079-DD9E2CC5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744" y="3212976"/>
            <a:ext cx="460851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600" b="1" dirty="0">
                <a:solidFill>
                  <a:srgbClr val="00ADEF"/>
                </a:solidFill>
              </a:rPr>
              <a:t>Categoría A</a:t>
            </a:r>
          </a:p>
          <a:p>
            <a:pPr marL="0" indent="0">
              <a:buNone/>
            </a:pPr>
            <a:endParaRPr lang="es-419" sz="4400" dirty="0"/>
          </a:p>
        </p:txBody>
      </p:sp>
      <p:sp>
        <p:nvSpPr>
          <p:cNvPr id="15" name="Subtítulo 4">
            <a:extLst>
              <a:ext uri="{FF2B5EF4-FFF2-40B4-BE49-F238E27FC236}">
                <a16:creationId xmlns:a16="http://schemas.microsoft.com/office/drawing/2014/main" id="{B52A3150-345C-D542-BAE2-C6F75263DEDD}"/>
              </a:ext>
            </a:extLst>
          </p:cNvPr>
          <p:cNvSpPr txBox="1">
            <a:spLocks/>
          </p:cNvSpPr>
          <p:nvPr/>
        </p:nvSpPr>
        <p:spPr>
          <a:xfrm>
            <a:off x="4763852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spc="3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232019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71924" y="1791570"/>
            <a:ext cx="8928992" cy="46617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rgbClr val="00ADEF"/>
                </a:solidFill>
                <a:latin typeface="BrownStd" pitchFamily="2" charset="77"/>
              </a:rPr>
              <a:t>Objeto de estudio: </a:t>
            </a:r>
          </a:p>
          <a:p>
            <a:pPr marL="0" indent="0">
              <a:buNone/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Generar conocimiento que permita mejorar la calidad de vida del ser humano. </a:t>
            </a:r>
          </a:p>
          <a:p>
            <a:pPr marL="0" indent="0">
              <a:buNone/>
            </a:pPr>
            <a:r>
              <a:rPr lang="es-ES" sz="1600" b="1" dirty="0">
                <a:solidFill>
                  <a:srgbClr val="00ADEF"/>
                </a:solidFill>
                <a:latin typeface="BrownStd" pitchFamily="2" charset="77"/>
                <a:ea typeface="Roboto" panose="02000000000000000000" pitchFamily="2" charset="0"/>
                <a:cs typeface="Arial" panose="020B0604020202020204" pitchFamily="34" charset="0"/>
              </a:rPr>
              <a:t>Líneas de Investigación</a:t>
            </a:r>
            <a:r>
              <a:rPr lang="es-ES" sz="1600" dirty="0">
                <a:solidFill>
                  <a:srgbClr val="00ADEF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77C043"/>
              </a:buClr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Potencial humano, salud integral y calidad de vida. </a:t>
            </a:r>
          </a:p>
          <a:p>
            <a:pPr>
              <a:buClr>
                <a:srgbClr val="77C043"/>
              </a:buClr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Desarrollo social y productividad. </a:t>
            </a:r>
          </a:p>
          <a:p>
            <a:pPr>
              <a:buClr>
                <a:srgbClr val="77C043"/>
              </a:buClr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Violencia y sociedad.</a:t>
            </a:r>
          </a:p>
          <a:p>
            <a:pPr marL="0" indent="0">
              <a:buClr>
                <a:srgbClr val="77C043"/>
              </a:buClr>
              <a:buNone/>
            </a:pPr>
            <a:endParaRPr lang="es-419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Líder de grupo</a:t>
            </a:r>
            <a:r>
              <a:rPr lang="es-CO" sz="16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Lorena Cudris Torres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Correo: </a:t>
            </a:r>
            <a:r>
              <a:rPr lang="es-CO" sz="1600" i="1" dirty="0">
                <a:solidFill>
                  <a:srgbClr val="46DA77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lcudris@areandina.edu.co 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CÓDIGO COLCIENCIAS: COL0141002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GrupLAC: https://bit.ly/2w1zC2G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20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Sede Valledupar</a:t>
            </a:r>
          </a:p>
          <a:p>
            <a:endParaRPr lang="es-CO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8C73E3C-0F0D-C546-AF88-57AA2B16416D}"/>
              </a:ext>
            </a:extLst>
          </p:cNvPr>
          <p:cNvSpPr txBox="1">
            <a:spLocks/>
          </p:cNvSpPr>
          <p:nvPr/>
        </p:nvSpPr>
        <p:spPr>
          <a:xfrm>
            <a:off x="479376" y="692696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Pensamiento Diverso</a:t>
            </a:r>
            <a:endParaRPr lang="es-419" sz="4400" dirty="0"/>
          </a:p>
        </p:txBody>
      </p:sp>
      <p:sp>
        <p:nvSpPr>
          <p:cNvPr id="9" name="Subtítulo 4">
            <a:extLst>
              <a:ext uri="{FF2B5EF4-FFF2-40B4-BE49-F238E27FC236}">
                <a16:creationId xmlns:a16="http://schemas.microsoft.com/office/drawing/2014/main" id="{32627262-8B6B-4049-B888-619985A1C4CF}"/>
              </a:ext>
            </a:extLst>
          </p:cNvPr>
          <p:cNvSpPr txBox="1">
            <a:spLocks/>
          </p:cNvSpPr>
          <p:nvPr/>
        </p:nvSpPr>
        <p:spPr>
          <a:xfrm>
            <a:off x="4763852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spc="3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564904"/>
            <a:ext cx="4922605" cy="27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8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D7A22C3-EEE5-D647-9282-BC43DE5B4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0" y="3212976"/>
            <a:ext cx="460851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600" b="1" dirty="0">
                <a:solidFill>
                  <a:srgbClr val="00ADEF"/>
                </a:solidFill>
              </a:rPr>
              <a:t>Categoría C</a:t>
            </a:r>
            <a:endParaRPr lang="es-CO" sz="6600" b="1" dirty="0">
              <a:solidFill>
                <a:srgbClr val="00ADEF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4400" dirty="0"/>
          </a:p>
        </p:txBody>
      </p:sp>
    </p:spTree>
    <p:extLst>
      <p:ext uri="{BB962C8B-B14F-4D97-AF65-F5344CB8AC3E}">
        <p14:creationId xmlns:p14="http://schemas.microsoft.com/office/powerpoint/2010/main" val="386882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3392" y="1034761"/>
            <a:ext cx="96490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00ADEF"/>
                </a:solidFill>
                <a:latin typeface="BrownStd" pitchFamily="2" charset="77"/>
              </a:rPr>
              <a:t>Objeto de estudio: </a:t>
            </a:r>
          </a:p>
          <a:p>
            <a:pPr marL="0" indent="0" algn="just">
              <a:buNone/>
            </a:pPr>
            <a:r>
              <a:rPr lang="es-419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Ser coherentes con la nominación del presente grupo, el mismo tiene su razón de ser en la gestación y sustentación de un espacio de reflexión y debate del que hacer educativo y socio-humanístico.</a:t>
            </a:r>
          </a:p>
          <a:p>
            <a:pPr marL="0" indent="0">
              <a:buNone/>
            </a:pPr>
            <a:r>
              <a:rPr lang="es-CO" b="1" dirty="0">
                <a:solidFill>
                  <a:srgbClr val="00ADEF"/>
                </a:solidFill>
                <a:latin typeface="BrownStd" pitchFamily="2" charset="77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>
              <a:buClr>
                <a:srgbClr val="77C043"/>
              </a:buClr>
            </a:pPr>
            <a:r>
              <a:rPr lang="es-419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Humanismo digital</a:t>
            </a:r>
          </a:p>
          <a:p>
            <a:pPr>
              <a:buClr>
                <a:srgbClr val="77C043"/>
              </a:buClr>
            </a:pPr>
            <a:r>
              <a:rPr lang="es-419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Procesos biopsicosociales </a:t>
            </a:r>
          </a:p>
          <a:p>
            <a:pPr marL="0" indent="0">
              <a:buClr>
                <a:srgbClr val="77C043"/>
              </a:buClr>
              <a:buNone/>
            </a:pPr>
            <a:endParaRPr lang="es-CO" sz="15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Líder de grupo</a:t>
            </a:r>
            <a:r>
              <a:rPr lang="es-CO" sz="16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José Alonso Andrade Salazar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Correo: </a:t>
            </a:r>
            <a:r>
              <a:rPr lang="es-CO" sz="1600" i="1" dirty="0">
                <a:solidFill>
                  <a:srgbClr val="46DA77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jandrade20@areandina.edu.co</a:t>
            </a:r>
          </a:p>
          <a:p>
            <a:pPr marL="0" lv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CÓDIGO COLCIENCIAS: COL0026833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GrupLAC: https://cutt.ly/MtrvzUr</a:t>
            </a: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CC759CE3-A8DD-7348-91A3-6240A40AEA43}"/>
              </a:ext>
            </a:extLst>
          </p:cNvPr>
          <p:cNvSpPr txBox="1">
            <a:spLocks/>
          </p:cNvSpPr>
          <p:nvPr/>
        </p:nvSpPr>
        <p:spPr>
          <a:xfrm>
            <a:off x="4763852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spc="3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623392" y="548680"/>
            <a:ext cx="360040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PAIDEIA </a:t>
            </a:r>
            <a:endParaRPr lang="es-419" sz="440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7D60285-6368-4046-A96E-CB05D58AAA89}"/>
              </a:ext>
            </a:extLst>
          </p:cNvPr>
          <p:cNvSpPr txBox="1">
            <a:spLocks/>
          </p:cNvSpPr>
          <p:nvPr/>
        </p:nvSpPr>
        <p:spPr>
          <a:xfrm>
            <a:off x="623392" y="6012144"/>
            <a:ext cx="3600400" cy="369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20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Sede Bogotá</a:t>
            </a:r>
            <a:endParaRPr lang="es-CO" sz="2000" b="1" dirty="0">
              <a:solidFill>
                <a:srgbClr val="00ADEF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1600" b="1" dirty="0">
              <a:latin typeface="BrownStd" pitchFamily="2" charset="77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730800"/>
            <a:ext cx="5809928" cy="32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95021" y="1320155"/>
            <a:ext cx="9329752" cy="51331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2600" b="1" dirty="0">
                <a:solidFill>
                  <a:srgbClr val="00ADEF"/>
                </a:solidFill>
                <a:latin typeface="BrownStd" pitchFamily="2" charset="77"/>
              </a:rPr>
              <a:t>Objeto de estudio: </a:t>
            </a:r>
          </a:p>
          <a:p>
            <a:pPr marL="0" indent="0">
              <a:buNone/>
            </a:pPr>
            <a:r>
              <a:rPr lang="es-419" sz="2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Fortalecer los procesos de investigación científica y formativa dentro del programa de psicología de la Fundación Universitaria del Área Andina. Desarrollar investigaciones que impacten el contexto institucional, local, regional y nacional.</a:t>
            </a:r>
          </a:p>
          <a:p>
            <a:pPr marL="0" indent="0">
              <a:buNone/>
            </a:pPr>
            <a:endParaRPr lang="es-419" sz="26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600" b="1" dirty="0">
                <a:solidFill>
                  <a:srgbClr val="00ADEF"/>
                </a:solidFill>
                <a:latin typeface="BrownStd" pitchFamily="2" charset="77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>
              <a:lnSpc>
                <a:spcPct val="110000"/>
              </a:lnSpc>
              <a:buClr>
                <a:srgbClr val="77C043"/>
              </a:buClr>
            </a:pPr>
            <a:r>
              <a:rPr lang="es-419" sz="2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Humanismo digital</a:t>
            </a:r>
          </a:p>
          <a:p>
            <a:pPr>
              <a:lnSpc>
                <a:spcPct val="110000"/>
              </a:lnSpc>
              <a:buClr>
                <a:srgbClr val="77C043"/>
              </a:buClr>
            </a:pPr>
            <a:r>
              <a:rPr lang="es-419" sz="2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Procesos Biopsicosociales</a:t>
            </a:r>
            <a:endParaRPr lang="es-CO" sz="26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419" sz="20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Líder de grupo</a:t>
            </a:r>
            <a:r>
              <a:rPr lang="es-CO" sz="20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20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Anni Marcela Garzón Segura</a:t>
            </a:r>
          </a:p>
          <a:p>
            <a:pPr marL="0" indent="0">
              <a:buNone/>
            </a:pPr>
            <a:r>
              <a:rPr lang="es-CO" sz="20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Correo: </a:t>
            </a:r>
            <a:r>
              <a:rPr lang="es-CO" sz="2000" i="1" dirty="0">
                <a:solidFill>
                  <a:srgbClr val="46DA77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agarzon46@areandina.edu.co</a:t>
            </a:r>
            <a:r>
              <a:rPr lang="es-CO" sz="20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20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CÓDIGO COLCIENCIAS: COL0180449 </a:t>
            </a:r>
          </a:p>
          <a:p>
            <a:pPr marL="0" indent="0">
              <a:buNone/>
            </a:pPr>
            <a:r>
              <a:rPr lang="es-CO" sz="20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GrupLAC: https://cutt.ly/DtrvOZ5</a:t>
            </a:r>
          </a:p>
          <a:p>
            <a:pPr marL="0" indent="0">
              <a:buNone/>
            </a:pPr>
            <a:endParaRPr lang="es-CO" sz="2900" i="1" dirty="0">
              <a:solidFill>
                <a:srgbClr val="00ADEF"/>
              </a:solidFill>
              <a:latin typeface="BrownStd Light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2900" b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Sede Bogotá</a:t>
            </a:r>
            <a:endParaRPr lang="es-419" sz="29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C230DCED-20C3-004B-AE5B-A2E18AD2BB64}"/>
              </a:ext>
            </a:extLst>
          </p:cNvPr>
          <p:cNvSpPr txBox="1">
            <a:spLocks/>
          </p:cNvSpPr>
          <p:nvPr/>
        </p:nvSpPr>
        <p:spPr>
          <a:xfrm>
            <a:off x="4763852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spc="3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EF47B49-817B-FE4F-98CB-BD860DFF6EA1}"/>
              </a:ext>
            </a:extLst>
          </p:cNvPr>
          <p:cNvSpPr txBox="1">
            <a:spLocks/>
          </p:cNvSpPr>
          <p:nvPr/>
        </p:nvSpPr>
        <p:spPr>
          <a:xfrm>
            <a:off x="479376" y="836712"/>
            <a:ext cx="80648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Psynergia </a:t>
            </a:r>
            <a:endParaRPr lang="es-419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492896"/>
            <a:ext cx="5797285" cy="32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6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79376" y="1700808"/>
            <a:ext cx="7704856" cy="4878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rgbClr val="00ADEF"/>
                </a:solidFill>
                <a:latin typeface="BrownStd" pitchFamily="2" charset="77"/>
              </a:rPr>
              <a:t>Objeto de estudio: </a:t>
            </a:r>
          </a:p>
          <a:p>
            <a:pPr marL="0" indent="0" algn="just">
              <a:buNone/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Diseñar, gestionar y desarrollar  proyectos de investigación relativos a las líneas de investigación propuestas.</a:t>
            </a:r>
          </a:p>
          <a:p>
            <a:pPr marL="0" indent="0" algn="just">
              <a:buNone/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Apoyar en los procesos de investigación desarrollado por los estudiantes vinculados al grupo como opción de grado. </a:t>
            </a:r>
          </a:p>
          <a:p>
            <a:pPr marL="0" indent="0">
              <a:buNone/>
            </a:pPr>
            <a:r>
              <a:rPr lang="es-ES" sz="1600" b="1" dirty="0">
                <a:solidFill>
                  <a:srgbClr val="00ADEF"/>
                </a:solidFill>
                <a:latin typeface="BrownStd" pitchFamily="2" charset="77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>
              <a:lnSpc>
                <a:spcPct val="110000"/>
              </a:lnSpc>
              <a:buClr>
                <a:srgbClr val="77C043"/>
              </a:buClr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Investigación en humanismo digital (Sociedad, Cultura y Educación)</a:t>
            </a:r>
          </a:p>
          <a:p>
            <a:pPr>
              <a:lnSpc>
                <a:spcPct val="110000"/>
              </a:lnSpc>
              <a:buClr>
                <a:srgbClr val="77C043"/>
              </a:buClr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Sociedad, cultura y educación </a:t>
            </a:r>
          </a:p>
          <a:p>
            <a:pPr marL="0" indent="0">
              <a:buNone/>
            </a:pPr>
            <a:endParaRPr lang="es-419" sz="1600" b="1" dirty="0">
              <a:solidFill>
                <a:schemeClr val="tx1">
                  <a:lumMod val="50000"/>
                </a:schemeClr>
              </a:solidFill>
              <a:latin typeface="BrownStd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Líder de grupo</a:t>
            </a:r>
            <a:r>
              <a:rPr lang="es-ES" sz="1600" i="1" dirty="0">
                <a:solidFill>
                  <a:srgbClr val="00ADEF"/>
                </a:solidFill>
                <a:latin typeface="BrownStd Light" pitchFamily="2" charset="77"/>
              </a:rPr>
              <a:t>: </a:t>
            </a: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Ricardo Arrubla Sánchez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Correo: </a:t>
            </a:r>
            <a:r>
              <a:rPr lang="es-CO" sz="1600" i="1" dirty="0">
                <a:solidFill>
                  <a:srgbClr val="46DA77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rarrubla@areandina.edu.co 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CÓDIGO COLCIENCIAS: COL0063505 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GrupLAC: https://cutt.ly/FtrvSXN</a:t>
            </a:r>
          </a:p>
          <a:p>
            <a:pPr marL="0" indent="0">
              <a:buNone/>
            </a:pPr>
            <a:r>
              <a:rPr lang="es-CO" sz="16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Sede Bogotá</a:t>
            </a:r>
          </a:p>
          <a:p>
            <a:endParaRPr lang="es-CO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</a:endParaRP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41FC8924-513E-E245-9C5D-65B632F0401A}"/>
              </a:ext>
            </a:extLst>
          </p:cNvPr>
          <p:cNvSpPr txBox="1">
            <a:spLocks/>
          </p:cNvSpPr>
          <p:nvPr/>
        </p:nvSpPr>
        <p:spPr>
          <a:xfrm>
            <a:off x="4763852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spc="3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CB370AD-CEB2-F642-A91E-7AC3C80E7EA8}"/>
              </a:ext>
            </a:extLst>
          </p:cNvPr>
          <p:cNvSpPr txBox="1">
            <a:spLocks/>
          </p:cNvSpPr>
          <p:nvPr/>
        </p:nvSpPr>
        <p:spPr>
          <a:xfrm>
            <a:off x="479376" y="692696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419" sz="150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Grupo interdisciplinar en estudios de desarrollo social y humano</a:t>
            </a:r>
            <a:endParaRPr lang="es-419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636912"/>
            <a:ext cx="4871864" cy="27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6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79376" y="1340768"/>
            <a:ext cx="770485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rgbClr val="00ADEF"/>
                </a:solidFill>
                <a:latin typeface="BrownStd" pitchFamily="2" charset="77"/>
              </a:rPr>
              <a:t>Objeto de estudio: </a:t>
            </a:r>
          </a:p>
          <a:p>
            <a:pPr marL="0" indent="0" algn="just">
              <a:buNone/>
            </a:pPr>
            <a:r>
              <a:rPr lang="es-419" sz="19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Analizar desde un pensamiento crítico y reflexivo las relaciones entre facticidad, norma y axiología en el escenario local y nacional. </a:t>
            </a:r>
          </a:p>
          <a:p>
            <a:pPr marL="0" indent="0">
              <a:buNone/>
            </a:pPr>
            <a:endParaRPr lang="es-419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rgbClr val="00ADEF"/>
                </a:solidFill>
                <a:latin typeface="BrownStd" pitchFamily="2" charset="77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>
              <a:buClr>
                <a:srgbClr val="77C043"/>
              </a:buClr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Derechos Humanos </a:t>
            </a:r>
          </a:p>
          <a:p>
            <a:pPr>
              <a:buClr>
                <a:srgbClr val="77C043"/>
              </a:buClr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Pluralismo Jurídico y Diversidades</a:t>
            </a:r>
          </a:p>
          <a:p>
            <a:pPr>
              <a:buClr>
                <a:srgbClr val="77C043"/>
              </a:buClr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Derecho y Sociedad </a:t>
            </a:r>
          </a:p>
          <a:p>
            <a:pPr marL="0" indent="0">
              <a:buNone/>
            </a:pPr>
            <a:endParaRPr lang="es-419" sz="1600" b="1" dirty="0">
              <a:solidFill>
                <a:schemeClr val="tx1">
                  <a:lumMod val="50000"/>
                </a:schemeClr>
              </a:solidFill>
              <a:latin typeface="BrownStd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Líder de grupo</a:t>
            </a:r>
            <a:r>
              <a:rPr lang="es-CO" sz="16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: </a:t>
            </a: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</a:rPr>
              <a:t>Juan Camilo Rave Restrepo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Correo: </a:t>
            </a:r>
            <a:r>
              <a:rPr lang="es-CO" sz="1700" i="1" dirty="0">
                <a:solidFill>
                  <a:srgbClr val="46DA77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jreve2@areandina.edu.co 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CÓDIGO COLCIENCIAS: COL0128369  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GrupLAC: </a:t>
            </a:r>
            <a:r>
              <a:rPr lang="es-CO" sz="17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https://cutt.ly/ptrvhLx</a:t>
            </a:r>
            <a:endParaRPr lang="es-CO" sz="1700" i="1" dirty="0">
              <a:solidFill>
                <a:srgbClr val="00ADEF"/>
              </a:solidFill>
              <a:latin typeface="BrownStd Light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1600" i="1" dirty="0">
              <a:solidFill>
                <a:srgbClr val="00ADEF"/>
              </a:solidFill>
              <a:latin typeface="BrownStd Light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6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Sede Pereira</a:t>
            </a:r>
          </a:p>
          <a:p>
            <a:endParaRPr lang="es-CO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</a:endParaRP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41FC8924-513E-E245-9C5D-65B632F0401A}"/>
              </a:ext>
            </a:extLst>
          </p:cNvPr>
          <p:cNvSpPr txBox="1">
            <a:spLocks/>
          </p:cNvSpPr>
          <p:nvPr/>
        </p:nvSpPr>
        <p:spPr>
          <a:xfrm>
            <a:off x="4763852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spc="3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CB370AD-CEB2-F642-A91E-7AC3C80E7EA8}"/>
              </a:ext>
            </a:extLst>
          </p:cNvPr>
          <p:cNvSpPr txBox="1">
            <a:spLocks/>
          </p:cNvSpPr>
          <p:nvPr/>
        </p:nvSpPr>
        <p:spPr>
          <a:xfrm>
            <a:off x="479376" y="692696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8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GEIS</a:t>
            </a:r>
            <a:endParaRPr lang="es-419" sz="3800" b="1" dirty="0">
              <a:solidFill>
                <a:srgbClr val="00ADEF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492896"/>
            <a:ext cx="486454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7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79376" y="1340768"/>
            <a:ext cx="7704856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rgbClr val="00ADEF"/>
                </a:solidFill>
                <a:latin typeface="BrownStd" pitchFamily="2" charset="77"/>
              </a:rPr>
              <a:t>Objeto de estudio: </a:t>
            </a:r>
          </a:p>
          <a:p>
            <a:pPr marL="0" indent="0" algn="just">
              <a:buNone/>
            </a:pPr>
            <a:r>
              <a:rPr lang="es-419" sz="19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Analizar las problemáticas sociales y jurídicas presentadas en los contextos locales, nacionales e internacionales a través de proyectos de investigación que permitan plantear diferentes alternativas de solución a las problemáticas planteadas. </a:t>
            </a:r>
          </a:p>
          <a:p>
            <a:pPr marL="0" indent="0">
              <a:buNone/>
            </a:pPr>
            <a:endParaRPr lang="es-419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rgbClr val="00ADEF"/>
                </a:solidFill>
                <a:latin typeface="BrownStd" pitchFamily="2" charset="77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>
              <a:buClr>
                <a:srgbClr val="77C043"/>
              </a:buClr>
            </a:pPr>
            <a:r>
              <a:rPr lang="es-419" sz="16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Derechos Humanos </a:t>
            </a:r>
          </a:p>
          <a:p>
            <a:pPr>
              <a:buClr>
                <a:srgbClr val="77C043"/>
              </a:buClr>
            </a:pPr>
            <a:endParaRPr lang="es-419" sz="1600" b="1" dirty="0">
              <a:solidFill>
                <a:schemeClr val="tx1">
                  <a:lumMod val="50000"/>
                </a:schemeClr>
              </a:solidFill>
              <a:latin typeface="BrownStd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Líder de grupo</a:t>
            </a:r>
            <a:r>
              <a:rPr lang="es-CO" sz="1600" b="1" dirty="0">
                <a:solidFill>
                  <a:schemeClr val="tx1">
                    <a:lumMod val="50000"/>
                  </a:schemeClr>
                </a:solidFill>
                <a:latin typeface="BrownStd" pitchFamily="2" charset="77"/>
              </a:rPr>
              <a:t>: </a:t>
            </a: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</a:rPr>
              <a:t>Román José Ortega Fernández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Correo: </a:t>
            </a:r>
            <a:r>
              <a:rPr lang="es-CO" sz="1600" i="1" dirty="0">
                <a:solidFill>
                  <a:srgbClr val="46DA77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rortega3@areandina.edu.co</a:t>
            </a: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CÓDIGO COLCIENCIAS: COL0162183  </a:t>
            </a:r>
          </a:p>
          <a:p>
            <a:pPr marL="0" indent="0">
              <a:buNone/>
            </a:pPr>
            <a:r>
              <a:rPr lang="es-CO" sz="1600" i="1" dirty="0">
                <a:solidFill>
                  <a:srgbClr val="00ADEF"/>
                </a:solidFill>
                <a:latin typeface="BrownStd Light" pitchFamily="2" charset="77"/>
                <a:ea typeface="Verdana" panose="020B0604030504040204" pitchFamily="34" charset="0"/>
                <a:cs typeface="Arial" panose="020B0604020202020204" pitchFamily="34" charset="0"/>
              </a:rPr>
              <a:t>GrupLAC: https://cutt.ly/LtslwzA</a:t>
            </a:r>
          </a:p>
          <a:p>
            <a:pPr marL="0" indent="0">
              <a:buNone/>
            </a:pPr>
            <a:endParaRPr lang="es-CO" sz="1600" i="1" dirty="0">
              <a:solidFill>
                <a:srgbClr val="00ADEF"/>
              </a:solidFill>
              <a:latin typeface="BrownStd Light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6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Sede Valledupar</a:t>
            </a:r>
          </a:p>
          <a:p>
            <a:endParaRPr lang="es-CO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1600" dirty="0">
              <a:solidFill>
                <a:schemeClr val="tx1">
                  <a:lumMod val="50000"/>
                </a:schemeClr>
              </a:solidFill>
              <a:latin typeface="BrownStd Light" pitchFamily="2" charset="77"/>
            </a:endParaRP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41FC8924-513E-E245-9C5D-65B632F0401A}"/>
              </a:ext>
            </a:extLst>
          </p:cNvPr>
          <p:cNvSpPr txBox="1">
            <a:spLocks/>
          </p:cNvSpPr>
          <p:nvPr/>
        </p:nvSpPr>
        <p:spPr>
          <a:xfrm>
            <a:off x="4763852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spc="300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CB370AD-CEB2-F642-A91E-7AC3C80E7EA8}"/>
              </a:ext>
            </a:extLst>
          </p:cNvPr>
          <p:cNvSpPr txBox="1">
            <a:spLocks/>
          </p:cNvSpPr>
          <p:nvPr/>
        </p:nvSpPr>
        <p:spPr>
          <a:xfrm>
            <a:off x="479376" y="692696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800" b="1" dirty="0">
                <a:solidFill>
                  <a:srgbClr val="00ADEF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VERBAIURIS</a:t>
            </a:r>
            <a:endParaRPr lang="es-419" sz="3800" b="1" dirty="0">
              <a:solidFill>
                <a:srgbClr val="00ADEF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564904"/>
            <a:ext cx="448049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2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Personalizado 19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00B0F0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446</Words>
  <Application>Microsoft Office PowerPoint</Application>
  <PresentationFormat>Panorámica</PresentationFormat>
  <Paragraphs>92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BrownStd</vt:lpstr>
      <vt:lpstr>BrownStd Light</vt:lpstr>
      <vt:lpstr>Calibri</vt:lpstr>
      <vt:lpstr>Calibri Light</vt:lpstr>
      <vt:lpstr>Roboto</vt:lpstr>
      <vt:lpstr>Verdana</vt:lpstr>
      <vt:lpstr>Celestial</vt:lpstr>
      <vt:lpstr>CIENCIAS SOCIALES, HUMANAS Y Jurídicas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MEDICAS Y DE LA SALUD.</dc:title>
  <dc:creator>practicante2</dc:creator>
  <cp:lastModifiedBy>Diana Marcela Ruge Uribe</cp:lastModifiedBy>
  <cp:revision>72</cp:revision>
  <dcterms:created xsi:type="dcterms:W3CDTF">2020-02-19T15:17:15Z</dcterms:created>
  <dcterms:modified xsi:type="dcterms:W3CDTF">2020-03-25T20:35:49Z</dcterms:modified>
</cp:coreProperties>
</file>