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4" r:id="rId5"/>
    <p:sldId id="261" r:id="rId6"/>
    <p:sldId id="263" r:id="rId7"/>
    <p:sldId id="265" r:id="rId8"/>
    <p:sldId id="262" r:id="rId9"/>
    <p:sldId id="259" r:id="rId10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C1B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0" d="100"/>
          <a:sy n="90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1C33-BB61-4EFD-BC2B-346E3A7B6783}" type="datetimeFigureOut">
              <a:rPr lang="es-419" smtClean="0"/>
              <a:t>11/3/2020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BB6E-888A-4AEF-8CDD-8F22D529531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8974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1C33-BB61-4EFD-BC2B-346E3A7B6783}" type="datetimeFigureOut">
              <a:rPr lang="es-419" smtClean="0"/>
              <a:t>11/3/2020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BB6E-888A-4AEF-8CDD-8F22D529531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3162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1C33-BB61-4EFD-BC2B-346E3A7B6783}" type="datetimeFigureOut">
              <a:rPr lang="es-419" smtClean="0"/>
              <a:t>11/3/2020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BB6E-888A-4AEF-8CDD-8F22D529531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411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1C33-BB61-4EFD-BC2B-346E3A7B6783}" type="datetimeFigureOut">
              <a:rPr lang="es-419" smtClean="0"/>
              <a:t>11/3/2020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BB6E-888A-4AEF-8CDD-8F22D529531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44787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1C33-BB61-4EFD-BC2B-346E3A7B6783}" type="datetimeFigureOut">
              <a:rPr lang="es-419" smtClean="0"/>
              <a:t>11/3/2020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BB6E-888A-4AEF-8CDD-8F22D529531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0377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1C33-BB61-4EFD-BC2B-346E3A7B6783}" type="datetimeFigureOut">
              <a:rPr lang="es-419" smtClean="0"/>
              <a:t>11/3/2020</a:t>
            </a:fld>
            <a:endParaRPr 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BB6E-888A-4AEF-8CDD-8F22D529531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208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1C33-BB61-4EFD-BC2B-346E3A7B6783}" type="datetimeFigureOut">
              <a:rPr lang="es-419" smtClean="0"/>
              <a:t>11/3/2020</a:t>
            </a:fld>
            <a:endParaRPr lang="es-419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BB6E-888A-4AEF-8CDD-8F22D529531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28653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1C33-BB61-4EFD-BC2B-346E3A7B6783}" type="datetimeFigureOut">
              <a:rPr lang="es-419" smtClean="0"/>
              <a:t>11/3/2020</a:t>
            </a:fld>
            <a:endParaRPr lang="es-419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BB6E-888A-4AEF-8CDD-8F22D529531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9105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1C33-BB61-4EFD-BC2B-346E3A7B6783}" type="datetimeFigureOut">
              <a:rPr lang="es-419" smtClean="0"/>
              <a:t>11/3/2020</a:t>
            </a:fld>
            <a:endParaRPr lang="es-419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BB6E-888A-4AEF-8CDD-8F22D529531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92106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1C33-BB61-4EFD-BC2B-346E3A7B6783}" type="datetimeFigureOut">
              <a:rPr lang="es-419" smtClean="0"/>
              <a:t>11/3/2020</a:t>
            </a:fld>
            <a:endParaRPr 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BB6E-888A-4AEF-8CDD-8F22D529531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00399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1C33-BB61-4EFD-BC2B-346E3A7B6783}" type="datetimeFigureOut">
              <a:rPr lang="es-419" smtClean="0"/>
              <a:t>11/3/2020</a:t>
            </a:fld>
            <a:endParaRPr 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BB6E-888A-4AEF-8CDD-8F22D529531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57257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1C33-BB61-4EFD-BC2B-346E3A7B6783}" type="datetimeFigureOut">
              <a:rPr lang="es-419" smtClean="0"/>
              <a:t>11/3/2020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BB6E-888A-4AEF-8CDD-8F22D529531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78720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53" y="1340768"/>
            <a:ext cx="2716893" cy="36450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5C97C3-AF35-514D-B027-E4AE732A1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0" y="514520"/>
            <a:ext cx="1955800" cy="444500"/>
          </a:xfrm>
          <a:prstGeom prst="rect">
            <a:avLst/>
          </a:prstGeom>
        </p:spPr>
      </p:pic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524000" y="4869160"/>
            <a:ext cx="9144000" cy="1655762"/>
          </a:xfrm>
        </p:spPr>
        <p:txBody>
          <a:bodyPr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s-ES" sz="4000" b="1" cap="all" dirty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latin typeface="BrownStd" pitchFamily="2" charset="77"/>
                <a:ea typeface="+mj-ea"/>
                <a:cs typeface="+mj-cs"/>
              </a:rPr>
              <a:t>CIENCIAS ECONÓMICAS Y FINANCIERAS</a:t>
            </a:r>
            <a:endParaRPr lang="es-419" sz="4000" b="1" cap="all" dirty="0">
              <a:ln w="3175" cmpd="sng">
                <a:noFill/>
              </a:ln>
              <a:solidFill>
                <a:schemeClr val="bg1">
                  <a:lumMod val="50000"/>
                </a:schemeClr>
              </a:solidFill>
              <a:latin typeface="BrownStd" pitchFamily="2" charset="77"/>
              <a:ea typeface="+mj-ea"/>
              <a:cs typeface="+mj-cs"/>
            </a:endParaRPr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</p:spTree>
    <p:extLst>
      <p:ext uri="{BB962C8B-B14F-4D97-AF65-F5344CB8AC3E}">
        <p14:creationId xmlns:p14="http://schemas.microsoft.com/office/powerpoint/2010/main" val="101089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-359"/>
            <a:ext cx="12192638" cy="6858359"/>
          </a:xfr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4151784" y="3068960"/>
            <a:ext cx="439248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None/>
            </a:pPr>
            <a:r>
              <a:rPr lang="es-ES" sz="6600" b="1" dirty="0">
                <a:solidFill>
                  <a:srgbClr val="F89C1B"/>
                </a:solidFill>
              </a:rPr>
              <a:t>Categoría B</a:t>
            </a:r>
            <a:endParaRPr lang="es-419" sz="6600" b="1" dirty="0">
              <a:solidFill>
                <a:srgbClr val="F89C1B"/>
              </a:solidFill>
            </a:endParaRP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</p:spTree>
    <p:extLst>
      <p:ext uri="{BB962C8B-B14F-4D97-AF65-F5344CB8AC3E}">
        <p14:creationId xmlns:p14="http://schemas.microsoft.com/office/powerpoint/2010/main" val="284633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-359"/>
            <a:ext cx="12192638" cy="6858359"/>
          </a:xfr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767408" y="1278168"/>
            <a:ext cx="7416824" cy="5031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300" b="1" dirty="0">
                <a:solidFill>
                  <a:srgbClr val="F89C1B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419" sz="2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Realizar estudios a las diferentes empresas nacionales o de exportación en materia de Investigación de Mercados, con el fin de evaluar sus necesidades de información para una toma de decisiones acertada.</a:t>
            </a:r>
          </a:p>
          <a:p>
            <a:pPr marL="0" indent="0">
              <a:buNone/>
            </a:pPr>
            <a:endParaRPr lang="es-CO" sz="2300" dirty="0">
              <a:solidFill>
                <a:schemeClr val="tx1"/>
              </a:solidFill>
              <a:latin typeface="BrownStd" panose="02010804010101010102" pitchFamily="50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300" b="1" dirty="0">
                <a:solidFill>
                  <a:srgbClr val="F89C1B"/>
                </a:solidFill>
                <a:latin typeface="BrownStd" panose="02010804010101010102" pitchFamily="50" charset="0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Competitividad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8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18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Oscar Armando Jaramillo García</a:t>
            </a:r>
            <a:endParaRPr lang="es-CO" sz="1800" i="1" dirty="0">
              <a:solidFill>
                <a:srgbClr val="77C043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8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 </a:t>
            </a:r>
            <a:r>
              <a:rPr lang="es-CO" sz="1800" i="1" dirty="0">
                <a:solidFill>
                  <a:srgbClr val="00ADEF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ojaramillo5@areandina.edu.co</a:t>
            </a:r>
          </a:p>
          <a:p>
            <a:pPr marL="0" indent="0">
              <a:buNone/>
            </a:pPr>
            <a:r>
              <a:rPr lang="es-CO" sz="18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COL0064923</a:t>
            </a:r>
          </a:p>
          <a:p>
            <a:pPr marL="0" indent="0">
              <a:buNone/>
            </a:pPr>
            <a:r>
              <a:rPr lang="es-CO" sz="18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https://cutt.ly/4trc6oc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1800" i="1" dirty="0">
              <a:solidFill>
                <a:srgbClr val="77C043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rgbClr val="F89C1B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Pereira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767408" y="806856"/>
            <a:ext cx="360040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5000" b="1" dirty="0">
                <a:solidFill>
                  <a:srgbClr val="F89C1B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CIM</a:t>
            </a:r>
            <a:endParaRPr lang="es-CO" sz="15000" b="1" dirty="0">
              <a:solidFill>
                <a:srgbClr val="F89C1B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4400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20" y="2492896"/>
            <a:ext cx="4359330" cy="24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8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-359"/>
            <a:ext cx="12192638" cy="6858359"/>
          </a:xfr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4151784" y="306896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None/>
            </a:pPr>
            <a:r>
              <a:rPr lang="es-ES" sz="6600" b="1" dirty="0">
                <a:solidFill>
                  <a:srgbClr val="F89C1B"/>
                </a:solidFill>
              </a:rPr>
              <a:t>Categoría C</a:t>
            </a:r>
            <a:endParaRPr lang="es-419" sz="6600" b="1" dirty="0">
              <a:solidFill>
                <a:srgbClr val="F89C1B"/>
              </a:solidFill>
            </a:endParaRP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</p:spTree>
    <p:extLst>
      <p:ext uri="{BB962C8B-B14F-4D97-AF65-F5344CB8AC3E}">
        <p14:creationId xmlns:p14="http://schemas.microsoft.com/office/powerpoint/2010/main" val="252200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"/>
            <a:ext cx="12192638" cy="6858359"/>
          </a:xfr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39416" y="1366163"/>
            <a:ext cx="7848872" cy="5445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200" b="1" dirty="0">
                <a:solidFill>
                  <a:srgbClr val="F89C1B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419" sz="4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Contribuir al desarrollo de la competitividad mediante la generación de conocimiento y la apropiación de los principios y las normas que aplican al desarrollo contable, financiera y sostenible de las organizaciones.</a:t>
            </a:r>
            <a:endParaRPr lang="es-CO" sz="42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CO" sz="4200" dirty="0">
              <a:solidFill>
                <a:schemeClr val="tx1"/>
              </a:solidFill>
              <a:latin typeface="BrownStd" panose="02010804010101010102" pitchFamily="50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3600" b="1" dirty="0">
                <a:solidFill>
                  <a:srgbClr val="F89C1B"/>
                </a:solidFill>
                <a:latin typeface="BrownStd" panose="02010804010101010102" pitchFamily="50" charset="0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 marL="0" indent="0">
              <a:buNone/>
            </a:pPr>
            <a:r>
              <a:rPr lang="es-CO" sz="36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Competitividad</a:t>
            </a:r>
          </a:p>
          <a:p>
            <a:pPr marL="0" indent="0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None/>
            </a:pPr>
            <a:endParaRPr lang="es-ES" sz="3200" b="1" dirty="0">
              <a:solidFill>
                <a:schemeClr val="bg1">
                  <a:lumMod val="50000"/>
                </a:schemeClr>
              </a:solidFill>
              <a:latin typeface="BrownStd" panose="02010804010101010102" pitchFamily="50" charset="0"/>
            </a:endParaRPr>
          </a:p>
          <a:p>
            <a:pPr marL="0" indent="0">
              <a:buNone/>
            </a:pPr>
            <a:r>
              <a:rPr lang="es-ES" sz="25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25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25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Efrén Ariza Ruiz</a:t>
            </a:r>
          </a:p>
          <a:p>
            <a:pPr marL="0" indent="0">
              <a:buNone/>
            </a:pPr>
            <a:r>
              <a:rPr lang="es-CO" sz="25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 </a:t>
            </a:r>
            <a:r>
              <a:rPr lang="es-CO" sz="2500" i="1" dirty="0">
                <a:solidFill>
                  <a:srgbClr val="00ADEF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eariza10@areandina.edu.co</a:t>
            </a:r>
          </a:p>
          <a:p>
            <a:pPr marL="0" indent="0">
              <a:buNone/>
            </a:pPr>
            <a:r>
              <a:rPr lang="es-CO" sz="25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COL0032527</a:t>
            </a:r>
          </a:p>
          <a:p>
            <a:pPr marL="0" indent="0">
              <a:buNone/>
            </a:pPr>
            <a:r>
              <a:rPr lang="es-CO" sz="25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https://cutt.ly/PtrbcGS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500" b="1" dirty="0">
                <a:solidFill>
                  <a:srgbClr val="F89C1B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Bogotá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839416" y="642066"/>
            <a:ext cx="5691761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800" b="1" dirty="0">
                <a:solidFill>
                  <a:srgbClr val="F89C1B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QUIPUS</a:t>
            </a:r>
            <a:endParaRPr lang="es-419" sz="3800" b="1" dirty="0">
              <a:solidFill>
                <a:srgbClr val="F89C1B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636912"/>
            <a:ext cx="4536504" cy="25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1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-359"/>
            <a:ext cx="12192638" cy="6858359"/>
          </a:xfr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50565" y="1361773"/>
            <a:ext cx="7848872" cy="5445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6200" b="1" dirty="0">
                <a:solidFill>
                  <a:srgbClr val="F89C1B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419" sz="55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Contribuir al desarrollo de la competitividad en el país mediante el aporte de conocimiento asociado al consumidor, el mercado, la comunicación y los fenómenos sociales en general.</a:t>
            </a:r>
            <a:endParaRPr lang="es-CO" sz="55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CO" sz="7200" dirty="0">
              <a:solidFill>
                <a:schemeClr val="tx1"/>
              </a:solidFill>
              <a:latin typeface="BrownStd" panose="02010804010101010102" pitchFamily="50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6200" b="1" dirty="0">
                <a:solidFill>
                  <a:srgbClr val="F89C1B"/>
                </a:solidFill>
                <a:latin typeface="BrownStd" panose="02010804010101010102" pitchFamily="50" charset="0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 marL="0" indent="0">
              <a:buNone/>
            </a:pPr>
            <a:r>
              <a:rPr lang="es-CO" sz="55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Competitividad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6400" b="1" dirty="0">
              <a:solidFill>
                <a:schemeClr val="bg1">
                  <a:lumMod val="50000"/>
                </a:schemeClr>
              </a:solidFill>
              <a:latin typeface="BrownStd" panose="02010804010101010102" pitchFamily="50" charset="0"/>
            </a:endParaRPr>
          </a:p>
          <a:p>
            <a:pPr marL="0" indent="0">
              <a:buNone/>
            </a:pPr>
            <a:r>
              <a:rPr lang="es-ES" sz="43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43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43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William Gilberto Delgado Munevar </a:t>
            </a:r>
          </a:p>
          <a:p>
            <a:pPr marL="0" indent="0">
              <a:buNone/>
            </a:pPr>
            <a:r>
              <a:rPr lang="es-CO" sz="43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 </a:t>
            </a:r>
            <a:r>
              <a:rPr lang="es-CO" sz="4300" i="1" dirty="0">
                <a:solidFill>
                  <a:srgbClr val="00ADEF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wdelgado@areandina.edu.co</a:t>
            </a:r>
          </a:p>
          <a:p>
            <a:pPr marL="0" indent="0">
              <a:buNone/>
            </a:pPr>
            <a:r>
              <a:rPr lang="es-CO" sz="43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COL0072694</a:t>
            </a:r>
          </a:p>
          <a:p>
            <a:pPr marL="0" indent="0">
              <a:buNone/>
            </a:pPr>
            <a:r>
              <a:rPr lang="es-CO" sz="43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https://cutt.ly/utrbmLS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6400" i="1" dirty="0">
              <a:solidFill>
                <a:srgbClr val="77C043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6200" b="1" dirty="0">
                <a:solidFill>
                  <a:srgbClr val="F89C1B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Bogotá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839416" y="642066"/>
            <a:ext cx="5691761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800" b="1" dirty="0">
                <a:solidFill>
                  <a:srgbClr val="F89C1B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GIP-TARGET</a:t>
            </a:r>
            <a:endParaRPr lang="es-419" sz="3800" b="1" dirty="0">
              <a:solidFill>
                <a:srgbClr val="F89C1B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2708920"/>
            <a:ext cx="3791744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1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-359"/>
            <a:ext cx="12192638" cy="6858359"/>
          </a:xfr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39416" y="1261447"/>
            <a:ext cx="7848872" cy="5445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5000" b="1" dirty="0">
                <a:solidFill>
                  <a:srgbClr val="F89C1B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419" sz="45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Concebir proyectos de investigación de carácter interdisciplinar para abordar disímiles problemáticas sociales y organizacionales que se vinculen con las Ciencias socio económicas en todo su contexto.</a:t>
            </a:r>
            <a:endParaRPr lang="es-CO" sz="45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CO" sz="7200" dirty="0">
              <a:solidFill>
                <a:schemeClr val="tx1"/>
              </a:solidFill>
              <a:latin typeface="BrownStd" panose="02010804010101010102" pitchFamily="50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5000" b="1" dirty="0">
                <a:solidFill>
                  <a:srgbClr val="F89C1B"/>
                </a:solidFill>
                <a:latin typeface="BrownStd" panose="02010804010101010102" pitchFamily="50" charset="0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 marL="0" indent="0">
              <a:buNone/>
            </a:pPr>
            <a:r>
              <a:rPr lang="es-CO" sz="45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Competitividad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6400" b="1" dirty="0">
              <a:solidFill>
                <a:schemeClr val="bg1">
                  <a:lumMod val="50000"/>
                </a:schemeClr>
              </a:solidFill>
              <a:latin typeface="BrownStd" panose="02010804010101010102" pitchFamily="50" charset="0"/>
            </a:endParaRPr>
          </a:p>
          <a:p>
            <a:pPr marL="0" indent="0">
              <a:buNone/>
            </a:pPr>
            <a:r>
              <a:rPr lang="es-ES" sz="35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35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35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Lida Neidu Murillo Moreno</a:t>
            </a:r>
          </a:p>
          <a:p>
            <a:pPr marL="0" indent="0">
              <a:buNone/>
            </a:pPr>
            <a:r>
              <a:rPr lang="es-CO" sz="35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 </a:t>
            </a:r>
            <a:r>
              <a:rPr lang="es-CO" sz="3500" i="1" dirty="0">
                <a:solidFill>
                  <a:srgbClr val="00ADEF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lmurillo46@areandina.edu.co</a:t>
            </a:r>
          </a:p>
          <a:p>
            <a:pPr marL="0" indent="0">
              <a:buNone/>
            </a:pPr>
            <a:r>
              <a:rPr lang="es-CO" sz="35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COL0183835</a:t>
            </a:r>
          </a:p>
          <a:p>
            <a:pPr marL="0" indent="0">
              <a:buNone/>
            </a:pPr>
            <a:r>
              <a:rPr lang="es-CO" sz="35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https://cutt.ly/Utrvolj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6400" i="1" dirty="0">
              <a:solidFill>
                <a:srgbClr val="77C043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3500" b="1" dirty="0">
                <a:solidFill>
                  <a:srgbClr val="F89C1B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Bogotá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839416" y="642066"/>
            <a:ext cx="756084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800" b="1" dirty="0">
                <a:solidFill>
                  <a:srgbClr val="F89C1B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GESTIÓN DEL CONOCIMIENTO</a:t>
            </a:r>
            <a:endParaRPr lang="es-419" sz="3800" b="1" dirty="0">
              <a:solidFill>
                <a:srgbClr val="F89C1B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32" y="2504901"/>
            <a:ext cx="4704523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6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-359"/>
            <a:ext cx="12192638" cy="6858359"/>
          </a:xfr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4151784" y="306896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None/>
            </a:pPr>
            <a:r>
              <a:rPr lang="es-ES" sz="6600" b="1" dirty="0">
                <a:solidFill>
                  <a:srgbClr val="F89C1B"/>
                </a:solidFill>
              </a:rPr>
              <a:t>Categoría R</a:t>
            </a:r>
            <a:endParaRPr lang="es-419" sz="6600" b="1" dirty="0">
              <a:solidFill>
                <a:srgbClr val="F89C1B"/>
              </a:solidFill>
            </a:endParaRP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</p:spTree>
    <p:extLst>
      <p:ext uri="{BB962C8B-B14F-4D97-AF65-F5344CB8AC3E}">
        <p14:creationId xmlns:p14="http://schemas.microsoft.com/office/powerpoint/2010/main" val="343967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-359"/>
            <a:ext cx="12192638" cy="6858359"/>
          </a:xfr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51837" y="1295668"/>
            <a:ext cx="7848872" cy="5445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200" b="1" dirty="0">
                <a:solidFill>
                  <a:srgbClr val="F89C1B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419" sz="2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Consolidar un grupo de investigación en emprendimiento e innovación, donde estudiantes y docentes participen activamente en procesos generadores de cambios en el contexto empresarial a nivel regional, nacional e internacional.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2200" b="1" dirty="0">
              <a:solidFill>
                <a:srgbClr val="F89C1B"/>
              </a:solidFill>
              <a:latin typeface="BrownStd" panose="02010804010101010102" pitchFamily="50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2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22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22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María del Mar Restrepo </a:t>
            </a:r>
          </a:p>
          <a:p>
            <a:pPr marL="0" indent="0">
              <a:buNone/>
            </a:pPr>
            <a:r>
              <a:rPr lang="es-CO" sz="22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 </a:t>
            </a:r>
            <a:r>
              <a:rPr lang="es-CO" sz="2200" i="1" dirty="0">
                <a:solidFill>
                  <a:srgbClr val="00ADEF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mrestrepo39@areandina.edu.co</a:t>
            </a:r>
          </a:p>
          <a:p>
            <a:pPr marL="0" indent="0">
              <a:buNone/>
            </a:pPr>
            <a:r>
              <a:rPr lang="es-CO" sz="22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COL0181699</a:t>
            </a:r>
          </a:p>
          <a:p>
            <a:pPr marL="0" indent="0">
              <a:buNone/>
            </a:pPr>
            <a:r>
              <a:rPr lang="es-CO" sz="22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https://cutt.ly/jtrvszX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2200" i="1" dirty="0">
              <a:solidFill>
                <a:srgbClr val="77C043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200" b="1" dirty="0">
                <a:solidFill>
                  <a:srgbClr val="F89C1B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Valledupar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839416" y="642066"/>
            <a:ext cx="5691761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800" b="1" dirty="0">
                <a:solidFill>
                  <a:srgbClr val="F89C1B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EMPRENDE E INNOVA</a:t>
            </a:r>
            <a:endParaRPr lang="es-419" sz="3800" b="1" dirty="0">
              <a:solidFill>
                <a:srgbClr val="F89C1B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32" y="2733482"/>
            <a:ext cx="4776532" cy="268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0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392</Words>
  <Application>Microsoft Office PowerPoint</Application>
  <PresentationFormat>Panorámica</PresentationFormat>
  <Paragraphs>74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BrownStd</vt:lpstr>
      <vt:lpstr>BrownStd Light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practicante2</dc:creator>
  <cp:lastModifiedBy>Diana Marcela Ruge Uribe</cp:lastModifiedBy>
  <cp:revision>20</cp:revision>
  <dcterms:created xsi:type="dcterms:W3CDTF">2020-02-27T14:31:09Z</dcterms:created>
  <dcterms:modified xsi:type="dcterms:W3CDTF">2020-03-11T22:53:05Z</dcterms:modified>
</cp:coreProperties>
</file>