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5" r:id="rId3"/>
    <p:sldId id="283" r:id="rId4"/>
    <p:sldId id="286" r:id="rId5"/>
    <p:sldId id="287" r:id="rId6"/>
    <p:sldId id="288" r:id="rId7"/>
    <p:sldId id="289" r:id="rId8"/>
    <p:sldId id="290" r:id="rId9"/>
    <p:sldId id="291" r:id="rId10"/>
    <p:sldId id="292" r:id="rId11"/>
    <p:sldId id="293" r:id="rId12"/>
    <p:sldId id="294" r:id="rId13"/>
    <p:sldId id="295" r:id="rId14"/>
    <p:sldId id="297" r:id="rId15"/>
    <p:sldId id="296" r:id="rId16"/>
    <p:sldId id="298" r:id="rId17"/>
    <p:sldId id="299" r:id="rId18"/>
    <p:sldId id="301" r:id="rId19"/>
    <p:sldId id="300" r:id="rId20"/>
    <p:sldId id="302" r:id="rId21"/>
    <p:sldId id="303" r:id="rId22"/>
    <p:sldId id="304" r:id="rId23"/>
    <p:sldId id="305" r:id="rId24"/>
    <p:sldId id="306" r:id="rId25"/>
    <p:sldId id="307" r:id="rId26"/>
    <p:sldId id="308" r:id="rId27"/>
    <p:sldId id="284" r:id="rId2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47" autoAdjust="0"/>
  </p:normalViewPr>
  <p:slideViewPr>
    <p:cSldViewPr snapToGrid="0">
      <p:cViewPr varScale="1">
        <p:scale>
          <a:sx n="65" d="100"/>
          <a:sy n="65"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A1EE7-6285-A74E-9C06-933A22CDE4F6}" type="datetimeFigureOut">
              <a:rPr lang="es-CO" smtClean="0"/>
              <a:t>14/07/2020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5AE95-11C0-174C-8D99-464ABCABFDD8}" type="slidenum">
              <a:rPr lang="es-CO" smtClean="0"/>
              <a:t>‹Nº›</a:t>
            </a:fld>
            <a:endParaRPr lang="es-CO"/>
          </a:p>
        </p:txBody>
      </p:sp>
    </p:spTree>
    <p:extLst>
      <p:ext uri="{BB962C8B-B14F-4D97-AF65-F5344CB8AC3E}">
        <p14:creationId xmlns:p14="http://schemas.microsoft.com/office/powerpoint/2010/main" val="3593998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3</a:t>
            </a:fld>
            <a:endParaRPr lang="es-CO"/>
          </a:p>
        </p:txBody>
      </p:sp>
    </p:spTree>
    <p:extLst>
      <p:ext uri="{BB962C8B-B14F-4D97-AF65-F5344CB8AC3E}">
        <p14:creationId xmlns:p14="http://schemas.microsoft.com/office/powerpoint/2010/main" val="249619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17</a:t>
            </a:fld>
            <a:endParaRPr lang="es-CO"/>
          </a:p>
        </p:txBody>
      </p:sp>
    </p:spTree>
    <p:extLst>
      <p:ext uri="{BB962C8B-B14F-4D97-AF65-F5344CB8AC3E}">
        <p14:creationId xmlns:p14="http://schemas.microsoft.com/office/powerpoint/2010/main" val="134223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19</a:t>
            </a:fld>
            <a:endParaRPr lang="es-CO"/>
          </a:p>
        </p:txBody>
      </p:sp>
    </p:spTree>
    <p:extLst>
      <p:ext uri="{BB962C8B-B14F-4D97-AF65-F5344CB8AC3E}">
        <p14:creationId xmlns:p14="http://schemas.microsoft.com/office/powerpoint/2010/main" val="4171449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20</a:t>
            </a:fld>
            <a:endParaRPr lang="es-CO"/>
          </a:p>
        </p:txBody>
      </p:sp>
    </p:spTree>
    <p:extLst>
      <p:ext uri="{BB962C8B-B14F-4D97-AF65-F5344CB8AC3E}">
        <p14:creationId xmlns:p14="http://schemas.microsoft.com/office/powerpoint/2010/main" val="3535637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21</a:t>
            </a:fld>
            <a:endParaRPr lang="es-CO"/>
          </a:p>
        </p:txBody>
      </p:sp>
    </p:spTree>
    <p:extLst>
      <p:ext uri="{BB962C8B-B14F-4D97-AF65-F5344CB8AC3E}">
        <p14:creationId xmlns:p14="http://schemas.microsoft.com/office/powerpoint/2010/main" val="281623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23</a:t>
            </a:fld>
            <a:endParaRPr lang="es-CO"/>
          </a:p>
        </p:txBody>
      </p:sp>
    </p:spTree>
    <p:extLst>
      <p:ext uri="{BB962C8B-B14F-4D97-AF65-F5344CB8AC3E}">
        <p14:creationId xmlns:p14="http://schemas.microsoft.com/office/powerpoint/2010/main" val="486300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25</a:t>
            </a:fld>
            <a:endParaRPr lang="es-CO"/>
          </a:p>
        </p:txBody>
      </p:sp>
    </p:spTree>
    <p:extLst>
      <p:ext uri="{BB962C8B-B14F-4D97-AF65-F5344CB8AC3E}">
        <p14:creationId xmlns:p14="http://schemas.microsoft.com/office/powerpoint/2010/main" val="937719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26</a:t>
            </a:fld>
            <a:endParaRPr lang="es-CO"/>
          </a:p>
        </p:txBody>
      </p:sp>
    </p:spTree>
    <p:extLst>
      <p:ext uri="{BB962C8B-B14F-4D97-AF65-F5344CB8AC3E}">
        <p14:creationId xmlns:p14="http://schemas.microsoft.com/office/powerpoint/2010/main" val="396029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5</a:t>
            </a:fld>
            <a:endParaRPr lang="es-CO"/>
          </a:p>
        </p:txBody>
      </p:sp>
    </p:spTree>
    <p:extLst>
      <p:ext uri="{BB962C8B-B14F-4D97-AF65-F5344CB8AC3E}">
        <p14:creationId xmlns:p14="http://schemas.microsoft.com/office/powerpoint/2010/main" val="55951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7</a:t>
            </a:fld>
            <a:endParaRPr lang="es-CO"/>
          </a:p>
        </p:txBody>
      </p:sp>
    </p:spTree>
    <p:extLst>
      <p:ext uri="{BB962C8B-B14F-4D97-AF65-F5344CB8AC3E}">
        <p14:creationId xmlns:p14="http://schemas.microsoft.com/office/powerpoint/2010/main" val="54380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8</a:t>
            </a:fld>
            <a:endParaRPr lang="es-CO"/>
          </a:p>
        </p:txBody>
      </p:sp>
    </p:spTree>
    <p:extLst>
      <p:ext uri="{BB962C8B-B14F-4D97-AF65-F5344CB8AC3E}">
        <p14:creationId xmlns:p14="http://schemas.microsoft.com/office/powerpoint/2010/main" val="18923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9</a:t>
            </a:fld>
            <a:endParaRPr lang="es-CO"/>
          </a:p>
        </p:txBody>
      </p:sp>
    </p:spTree>
    <p:extLst>
      <p:ext uri="{BB962C8B-B14F-4D97-AF65-F5344CB8AC3E}">
        <p14:creationId xmlns:p14="http://schemas.microsoft.com/office/powerpoint/2010/main" val="4030599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11</a:t>
            </a:fld>
            <a:endParaRPr lang="es-CO"/>
          </a:p>
        </p:txBody>
      </p:sp>
    </p:spTree>
    <p:extLst>
      <p:ext uri="{BB962C8B-B14F-4D97-AF65-F5344CB8AC3E}">
        <p14:creationId xmlns:p14="http://schemas.microsoft.com/office/powerpoint/2010/main" val="162892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13</a:t>
            </a:fld>
            <a:endParaRPr lang="es-CO"/>
          </a:p>
        </p:txBody>
      </p:sp>
    </p:spTree>
    <p:extLst>
      <p:ext uri="{BB962C8B-B14F-4D97-AF65-F5344CB8AC3E}">
        <p14:creationId xmlns:p14="http://schemas.microsoft.com/office/powerpoint/2010/main" val="38789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15</a:t>
            </a:fld>
            <a:endParaRPr lang="es-CO"/>
          </a:p>
        </p:txBody>
      </p:sp>
    </p:spTree>
    <p:extLst>
      <p:ext uri="{BB962C8B-B14F-4D97-AF65-F5344CB8AC3E}">
        <p14:creationId xmlns:p14="http://schemas.microsoft.com/office/powerpoint/2010/main" val="206305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B35AE95-11C0-174C-8D99-464ABCABFDD8}" type="slidenum">
              <a:rPr lang="es-CO" smtClean="0"/>
              <a:t>16</a:t>
            </a:fld>
            <a:endParaRPr lang="es-CO"/>
          </a:p>
        </p:txBody>
      </p:sp>
    </p:spTree>
    <p:extLst>
      <p:ext uri="{BB962C8B-B14F-4D97-AF65-F5344CB8AC3E}">
        <p14:creationId xmlns:p14="http://schemas.microsoft.com/office/powerpoint/2010/main" val="189519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B5DF64AB-63D3-4778-B9CA-8180777C577E}" type="datetimeFigureOut">
              <a:rPr lang="es-CO" smtClean="0"/>
              <a:t>14/07/2020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6FC068-9CB1-4E87-A6E9-39ADF5A98CED}" type="slidenum">
              <a:rPr lang="es-CO" smtClean="0"/>
              <a:t>‹Nº›</a:t>
            </a:fld>
            <a:endParaRPr lang="es-CO"/>
          </a:p>
        </p:txBody>
      </p:sp>
    </p:spTree>
    <p:extLst>
      <p:ext uri="{BB962C8B-B14F-4D97-AF65-F5344CB8AC3E}">
        <p14:creationId xmlns:p14="http://schemas.microsoft.com/office/powerpoint/2010/main" val="102293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B5DF64AB-63D3-4778-B9CA-8180777C577E}" type="datetimeFigureOut">
              <a:rPr lang="es-CO" smtClean="0"/>
              <a:t>14/07/2020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6FC068-9CB1-4E87-A6E9-39ADF5A98CED}" type="slidenum">
              <a:rPr lang="es-CO" smtClean="0"/>
              <a:t>‹Nº›</a:t>
            </a:fld>
            <a:endParaRPr lang="es-CO"/>
          </a:p>
        </p:txBody>
      </p:sp>
    </p:spTree>
    <p:extLst>
      <p:ext uri="{BB962C8B-B14F-4D97-AF65-F5344CB8AC3E}">
        <p14:creationId xmlns:p14="http://schemas.microsoft.com/office/powerpoint/2010/main" val="155150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B5DF64AB-63D3-4778-B9CA-8180777C577E}" type="datetimeFigureOut">
              <a:rPr lang="es-CO" smtClean="0"/>
              <a:t>14/07/2020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6FC068-9CB1-4E87-A6E9-39ADF5A98CED}" type="slidenum">
              <a:rPr lang="es-CO" smtClean="0"/>
              <a:t>‹Nº›</a:t>
            </a:fld>
            <a:endParaRPr lang="es-CO"/>
          </a:p>
        </p:txBody>
      </p:sp>
    </p:spTree>
    <p:extLst>
      <p:ext uri="{BB962C8B-B14F-4D97-AF65-F5344CB8AC3E}">
        <p14:creationId xmlns:p14="http://schemas.microsoft.com/office/powerpoint/2010/main" val="138159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B5DF64AB-63D3-4778-B9CA-8180777C577E}" type="datetimeFigureOut">
              <a:rPr lang="es-CO" smtClean="0"/>
              <a:t>14/07/2020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6FC068-9CB1-4E87-A6E9-39ADF5A98CED}" type="slidenum">
              <a:rPr lang="es-CO" smtClean="0"/>
              <a:t>‹Nº›</a:t>
            </a:fld>
            <a:endParaRPr lang="es-CO"/>
          </a:p>
        </p:txBody>
      </p:sp>
    </p:spTree>
    <p:extLst>
      <p:ext uri="{BB962C8B-B14F-4D97-AF65-F5344CB8AC3E}">
        <p14:creationId xmlns:p14="http://schemas.microsoft.com/office/powerpoint/2010/main" val="43438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5DF64AB-63D3-4778-B9CA-8180777C577E}" type="datetimeFigureOut">
              <a:rPr lang="es-CO" smtClean="0"/>
              <a:t>14/07/2020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6FC068-9CB1-4E87-A6E9-39ADF5A98CED}" type="slidenum">
              <a:rPr lang="es-CO" smtClean="0"/>
              <a:t>‹Nº›</a:t>
            </a:fld>
            <a:endParaRPr lang="es-CO"/>
          </a:p>
        </p:txBody>
      </p:sp>
    </p:spTree>
    <p:extLst>
      <p:ext uri="{BB962C8B-B14F-4D97-AF65-F5344CB8AC3E}">
        <p14:creationId xmlns:p14="http://schemas.microsoft.com/office/powerpoint/2010/main" val="182114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B5DF64AB-63D3-4778-B9CA-8180777C577E}" type="datetimeFigureOut">
              <a:rPr lang="es-CO" smtClean="0"/>
              <a:t>14/07/2020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6FC068-9CB1-4E87-A6E9-39ADF5A98CED}" type="slidenum">
              <a:rPr lang="es-CO" smtClean="0"/>
              <a:t>‹Nº›</a:t>
            </a:fld>
            <a:endParaRPr lang="es-CO"/>
          </a:p>
        </p:txBody>
      </p:sp>
    </p:spTree>
    <p:extLst>
      <p:ext uri="{BB962C8B-B14F-4D97-AF65-F5344CB8AC3E}">
        <p14:creationId xmlns:p14="http://schemas.microsoft.com/office/powerpoint/2010/main" val="393820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B5DF64AB-63D3-4778-B9CA-8180777C577E}" type="datetimeFigureOut">
              <a:rPr lang="es-CO" smtClean="0"/>
              <a:t>14/07/2020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6FC068-9CB1-4E87-A6E9-39ADF5A98CED}" type="slidenum">
              <a:rPr lang="es-CO" smtClean="0"/>
              <a:t>‹Nº›</a:t>
            </a:fld>
            <a:endParaRPr lang="es-CO"/>
          </a:p>
        </p:txBody>
      </p:sp>
    </p:spTree>
    <p:extLst>
      <p:ext uri="{BB962C8B-B14F-4D97-AF65-F5344CB8AC3E}">
        <p14:creationId xmlns:p14="http://schemas.microsoft.com/office/powerpoint/2010/main" val="192937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B5DF64AB-63D3-4778-B9CA-8180777C577E}" type="datetimeFigureOut">
              <a:rPr lang="es-CO" smtClean="0"/>
              <a:t>14/07/2020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6FC068-9CB1-4E87-A6E9-39ADF5A98CED}" type="slidenum">
              <a:rPr lang="es-CO" smtClean="0"/>
              <a:t>‹Nº›</a:t>
            </a:fld>
            <a:endParaRPr lang="es-CO"/>
          </a:p>
        </p:txBody>
      </p:sp>
    </p:spTree>
    <p:extLst>
      <p:ext uri="{BB962C8B-B14F-4D97-AF65-F5344CB8AC3E}">
        <p14:creationId xmlns:p14="http://schemas.microsoft.com/office/powerpoint/2010/main" val="299178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5DF64AB-63D3-4778-B9CA-8180777C577E}" type="datetimeFigureOut">
              <a:rPr lang="es-CO" smtClean="0"/>
              <a:t>14/07/2020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6FC068-9CB1-4E87-A6E9-39ADF5A98CED}" type="slidenum">
              <a:rPr lang="es-CO" smtClean="0"/>
              <a:t>‹Nº›</a:t>
            </a:fld>
            <a:endParaRPr lang="es-CO"/>
          </a:p>
        </p:txBody>
      </p:sp>
    </p:spTree>
    <p:extLst>
      <p:ext uri="{BB962C8B-B14F-4D97-AF65-F5344CB8AC3E}">
        <p14:creationId xmlns:p14="http://schemas.microsoft.com/office/powerpoint/2010/main" val="178329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5DF64AB-63D3-4778-B9CA-8180777C577E}" type="datetimeFigureOut">
              <a:rPr lang="es-CO" smtClean="0"/>
              <a:t>14/07/2020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6FC068-9CB1-4E87-A6E9-39ADF5A98CED}" type="slidenum">
              <a:rPr lang="es-CO" smtClean="0"/>
              <a:t>‹Nº›</a:t>
            </a:fld>
            <a:endParaRPr lang="es-CO"/>
          </a:p>
        </p:txBody>
      </p:sp>
    </p:spTree>
    <p:extLst>
      <p:ext uri="{BB962C8B-B14F-4D97-AF65-F5344CB8AC3E}">
        <p14:creationId xmlns:p14="http://schemas.microsoft.com/office/powerpoint/2010/main" val="294540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5DF64AB-63D3-4778-B9CA-8180777C577E}" type="datetimeFigureOut">
              <a:rPr lang="es-CO" smtClean="0"/>
              <a:t>14/07/2020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6FC068-9CB1-4E87-A6E9-39ADF5A98CED}" type="slidenum">
              <a:rPr lang="es-CO" smtClean="0"/>
              <a:t>‹Nº›</a:t>
            </a:fld>
            <a:endParaRPr lang="es-CO"/>
          </a:p>
        </p:txBody>
      </p:sp>
    </p:spTree>
    <p:extLst>
      <p:ext uri="{BB962C8B-B14F-4D97-AF65-F5344CB8AC3E}">
        <p14:creationId xmlns:p14="http://schemas.microsoft.com/office/powerpoint/2010/main" val="403411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F64AB-63D3-4778-B9CA-8180777C577E}" type="datetimeFigureOut">
              <a:rPr lang="es-CO" smtClean="0"/>
              <a:t>14/07/2020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FC068-9CB1-4E87-A6E9-39ADF5A98CED}" type="slidenum">
              <a:rPr lang="es-CO" smtClean="0"/>
              <a:t>‹Nº›</a:t>
            </a:fld>
            <a:endParaRPr lang="es-CO"/>
          </a:p>
        </p:txBody>
      </p:sp>
    </p:spTree>
    <p:extLst>
      <p:ext uri="{BB962C8B-B14F-4D97-AF65-F5344CB8AC3E}">
        <p14:creationId xmlns:p14="http://schemas.microsoft.com/office/powerpoint/2010/main" val="2478995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openxmlformats.org/officeDocument/2006/relationships/image" Target="../media/image17.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8" Type="http://schemas.openxmlformats.org/officeDocument/2006/relationships/hyperlink" Target="http://www.scielo.org.mx/scielo.php?script=sci_arttext&amp;pid=S1665-109X2012000100003&amp;lng=es&amp;tlng=es" TargetMode="External"/><Relationship Id="rId3" Type="http://schemas.openxmlformats.org/officeDocument/2006/relationships/image" Target="../media/image13.jpeg"/><Relationship Id="rId7" Type="http://schemas.openxmlformats.org/officeDocument/2006/relationships/hyperlink" Target="https://www.redalyc.org/html/646/64602005/" TargetMode="External"/><Relationship Id="rId12" Type="http://schemas.openxmlformats.org/officeDocument/2006/relationships/hyperlink" Target="https://doi.org/10.20453/rmh.v20i3.101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doi.org/10.18359/ravi.2017" TargetMode="External"/><Relationship Id="rId11" Type="http://schemas.openxmlformats.org/officeDocument/2006/relationships/hyperlink" Target="https://www.mineducacion.gov.co/1621/articles-229430_archivo_pdf_decreto1295.pdf" TargetMode="External"/><Relationship Id="rId5" Type="http://schemas.openxmlformats.org/officeDocument/2006/relationships/hyperlink" Target="https://doi.org/10.21500/16578031.113" TargetMode="External"/><Relationship Id="rId10" Type="http://schemas.openxmlformats.org/officeDocument/2006/relationships/hyperlink" Target="http://es.presidencia.gov.co/normativa/normativa/DECRETO%201280%20DEL%2025%20DE%20JULIO%20DE%202018.pdf" TargetMode="External"/><Relationship Id="rId4" Type="http://schemas.openxmlformats.org/officeDocument/2006/relationships/hyperlink" Target="https://doi.org/10.1108/ITP-10-2016-0246" TargetMode="External"/><Relationship Id="rId9" Type="http://schemas.openxmlformats.org/officeDocument/2006/relationships/hyperlink" Target="https://doi.org/10.1016/j.edumed.2017.10.012"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scielo.org.co/scielo.php?script=sci_arttext&amp;pid=S1900-38032012000200015&amp;lng=en&amp;tlng=en" TargetMode="External"/><Relationship Id="rId3" Type="http://schemas.openxmlformats.org/officeDocument/2006/relationships/image" Target="../media/image13.jpeg"/><Relationship Id="rId7" Type="http://schemas.openxmlformats.org/officeDocument/2006/relationships/hyperlink" Target="http://dialnet.unirioja.es/servlet/oaiart?codigo=323667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oaj.org/article/238e3b503f64443b94df9c53fc001426" TargetMode="External"/><Relationship Id="rId5" Type="http://schemas.openxmlformats.org/officeDocument/2006/relationships/hyperlink" Target="http://www.scielo.org.co/scielo.php?script=sci_arttext&amp;pid=S0123-12942008000100003&amp;lng=en&amp;tlng=en" TargetMode="External"/><Relationship Id="rId4" Type="http://schemas.openxmlformats.org/officeDocument/2006/relationships/hyperlink" Target="http://www.vlebooks.com/vleweb/product/openreader?id=none&amp;isbn=9781483301457&amp;uid=none" TargetMode="External"/><Relationship Id="rId9" Type="http://schemas.openxmlformats.org/officeDocument/2006/relationships/hyperlink" Target="https://doi.org/10.1177/017084068600700114"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BE847B1-8CF8-9C4E-B45C-1F79B17613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06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2F3002B7-ED9E-C84F-AD01-D04BD2D5E013}"/>
              </a:ext>
            </a:extLst>
          </p:cNvPr>
          <p:cNvSpPr txBox="1">
            <a:spLocks/>
          </p:cNvSpPr>
          <p:nvPr/>
        </p:nvSpPr>
        <p:spPr>
          <a:xfrm>
            <a:off x="5328713" y="1765421"/>
            <a:ext cx="5082772" cy="3151371"/>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57257D"/>
              </a:buClr>
              <a:buSzPts val="2400"/>
            </a:pPr>
            <a:r>
              <a:rPr lang="es-ES" sz="3600" dirty="0">
                <a:solidFill>
                  <a:schemeClr val="bg1"/>
                </a:solidFill>
                <a:latin typeface="BrownStd Regular Alternate" pitchFamily="2" charset="77"/>
                <a:cs typeface="Times New Roman" panose="02020603050405020304" pitchFamily="18" charset="0"/>
              </a:rPr>
              <a:t>Análisis conceptual: actitudes hacia la investigación, conocimiento y uso de las TIC</a:t>
            </a:r>
          </a:p>
        </p:txBody>
      </p:sp>
      <p:pic>
        <p:nvPicPr>
          <p:cNvPr id="6" name="Imagen 5">
            <a:extLst>
              <a:ext uri="{FF2B5EF4-FFF2-40B4-BE49-F238E27FC236}">
                <a16:creationId xmlns:a16="http://schemas.microsoft.com/office/drawing/2014/main" id="{AA7169C4-908B-7E4A-9ED5-F973EFBC2ECC}"/>
              </a:ext>
            </a:extLst>
          </p:cNvPr>
          <p:cNvPicPr>
            <a:picLocks noChangeAspect="1"/>
          </p:cNvPicPr>
          <p:nvPr/>
        </p:nvPicPr>
        <p:blipFill>
          <a:blip r:embed="rId3"/>
          <a:stretch>
            <a:fillRect/>
          </a:stretch>
        </p:blipFill>
        <p:spPr>
          <a:xfrm>
            <a:off x="11976100" y="5791200"/>
            <a:ext cx="215900" cy="1066800"/>
          </a:xfrm>
          <a:prstGeom prst="rect">
            <a:avLst/>
          </a:prstGeom>
        </p:spPr>
      </p:pic>
      <p:pic>
        <p:nvPicPr>
          <p:cNvPr id="7" name="Imagen 6">
            <a:extLst>
              <a:ext uri="{FF2B5EF4-FFF2-40B4-BE49-F238E27FC236}">
                <a16:creationId xmlns:a16="http://schemas.microsoft.com/office/drawing/2014/main" id="{B78EEB3B-33EA-D845-B874-1A8698377428}"/>
              </a:ext>
            </a:extLst>
          </p:cNvPr>
          <p:cNvPicPr>
            <a:picLocks noChangeAspect="1"/>
          </p:cNvPicPr>
          <p:nvPr/>
        </p:nvPicPr>
        <p:blipFill>
          <a:blip r:embed="rId4"/>
          <a:stretch>
            <a:fillRect/>
          </a:stretch>
        </p:blipFill>
        <p:spPr>
          <a:xfrm>
            <a:off x="11985153" y="5454022"/>
            <a:ext cx="165100" cy="241300"/>
          </a:xfrm>
          <a:prstGeom prst="rect">
            <a:avLst/>
          </a:prstGeom>
        </p:spPr>
      </p:pic>
    </p:spTree>
    <p:extLst>
      <p:ext uri="{BB962C8B-B14F-4D97-AF65-F5344CB8AC3E}">
        <p14:creationId xmlns:p14="http://schemas.microsoft.com/office/powerpoint/2010/main" val="2936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EE29C2B-233F-5A47-BD6A-8D0BC353D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631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2F3002B7-ED9E-C84F-AD01-D04BD2D5E013}"/>
              </a:ext>
            </a:extLst>
          </p:cNvPr>
          <p:cNvSpPr txBox="1">
            <a:spLocks/>
          </p:cNvSpPr>
          <p:nvPr/>
        </p:nvSpPr>
        <p:spPr>
          <a:xfrm>
            <a:off x="5337766" y="1819739"/>
            <a:ext cx="5082772" cy="3151371"/>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57257D"/>
              </a:buClr>
              <a:buSzPts val="2400"/>
            </a:pPr>
            <a:r>
              <a:rPr lang="es-CO" sz="3600" dirty="0">
                <a:solidFill>
                  <a:schemeClr val="bg1"/>
                </a:solidFill>
                <a:latin typeface="BrownStd Regular Alternate" pitchFamily="2" charset="77"/>
                <a:cs typeface="Times New Roman" panose="02020603050405020304" pitchFamily="18" charset="0"/>
              </a:rPr>
              <a:t>Metodología</a:t>
            </a:r>
            <a:endParaRPr lang="es-ES" sz="3600" dirty="0">
              <a:solidFill>
                <a:schemeClr val="bg1"/>
              </a:solidFill>
              <a:latin typeface="BrownStd Regular Alternate" pitchFamily="2" charset="77"/>
              <a:cs typeface="Times New Roman" panose="02020603050405020304" pitchFamily="18" charset="0"/>
            </a:endParaRPr>
          </a:p>
        </p:txBody>
      </p:sp>
      <p:pic>
        <p:nvPicPr>
          <p:cNvPr id="6" name="Imagen 5">
            <a:extLst>
              <a:ext uri="{FF2B5EF4-FFF2-40B4-BE49-F238E27FC236}">
                <a16:creationId xmlns:a16="http://schemas.microsoft.com/office/drawing/2014/main" id="{AA7169C4-908B-7E4A-9ED5-F973EFBC2ECC}"/>
              </a:ext>
            </a:extLst>
          </p:cNvPr>
          <p:cNvPicPr>
            <a:picLocks noChangeAspect="1"/>
          </p:cNvPicPr>
          <p:nvPr/>
        </p:nvPicPr>
        <p:blipFill>
          <a:blip r:embed="rId3"/>
          <a:stretch>
            <a:fillRect/>
          </a:stretch>
        </p:blipFill>
        <p:spPr>
          <a:xfrm>
            <a:off x="11976100" y="5791200"/>
            <a:ext cx="215900" cy="1066800"/>
          </a:xfrm>
          <a:prstGeom prst="rect">
            <a:avLst/>
          </a:prstGeom>
        </p:spPr>
      </p:pic>
      <p:pic>
        <p:nvPicPr>
          <p:cNvPr id="7" name="Imagen 6">
            <a:extLst>
              <a:ext uri="{FF2B5EF4-FFF2-40B4-BE49-F238E27FC236}">
                <a16:creationId xmlns:a16="http://schemas.microsoft.com/office/drawing/2014/main" id="{B78EEB3B-33EA-D845-B874-1A8698377428}"/>
              </a:ext>
            </a:extLst>
          </p:cNvPr>
          <p:cNvPicPr>
            <a:picLocks noChangeAspect="1"/>
          </p:cNvPicPr>
          <p:nvPr/>
        </p:nvPicPr>
        <p:blipFill>
          <a:blip r:embed="rId4"/>
          <a:stretch>
            <a:fillRect/>
          </a:stretch>
        </p:blipFill>
        <p:spPr>
          <a:xfrm>
            <a:off x="11985153" y="5454022"/>
            <a:ext cx="165100" cy="241300"/>
          </a:xfrm>
          <a:prstGeom prst="rect">
            <a:avLst/>
          </a:prstGeom>
        </p:spPr>
      </p:pic>
    </p:spTree>
    <p:extLst>
      <p:ext uri="{BB962C8B-B14F-4D97-AF65-F5344CB8AC3E}">
        <p14:creationId xmlns:p14="http://schemas.microsoft.com/office/powerpoint/2010/main" val="296731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EE29C2B-233F-5A47-BD6A-8D0BC353D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en 3">
            <a:extLst>
              <a:ext uri="{FF2B5EF4-FFF2-40B4-BE49-F238E27FC236}">
                <a16:creationId xmlns:a16="http://schemas.microsoft.com/office/drawing/2014/main" id="{F4445AC9-0DF6-FF44-B125-C11C5FF8953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95241" y="3987823"/>
            <a:ext cx="2478182" cy="1842422"/>
          </a:xfrm>
          <a:prstGeom prst="rect">
            <a:avLst/>
          </a:prstGeom>
          <a:noFill/>
        </p:spPr>
      </p:pic>
      <p:sp>
        <p:nvSpPr>
          <p:cNvPr id="5" name="Rectángulo 4">
            <a:extLst>
              <a:ext uri="{FF2B5EF4-FFF2-40B4-BE49-F238E27FC236}">
                <a16:creationId xmlns:a16="http://schemas.microsoft.com/office/drawing/2014/main" id="{A5FE4493-837D-5A48-AB03-D79B51AB6C8C}"/>
              </a:ext>
            </a:extLst>
          </p:cNvPr>
          <p:cNvSpPr/>
          <p:nvPr/>
        </p:nvSpPr>
        <p:spPr>
          <a:xfrm>
            <a:off x="9087870" y="5802898"/>
            <a:ext cx="987771" cy="261610"/>
          </a:xfrm>
          <a:prstGeom prst="rect">
            <a:avLst/>
          </a:prstGeom>
        </p:spPr>
        <p:txBody>
          <a:bodyPr wrap="none">
            <a:spAutoFit/>
          </a:bodyPr>
          <a:lstStyle/>
          <a:p>
            <a:pPr algn="just">
              <a:lnSpc>
                <a:spcPct val="150000"/>
              </a:lnSpc>
            </a:pPr>
            <a:r>
              <a:rPr lang="es-MX" sz="800" dirty="0">
                <a:latin typeface="BrownStd Regular Alternate" pitchFamily="2" charset="77"/>
                <a:ea typeface="Times New Roman" panose="02020603050405020304" pitchFamily="18" charset="0"/>
              </a:rPr>
              <a:t>Fuente: Autores.</a:t>
            </a:r>
            <a:endParaRPr lang="es-CO" sz="800" dirty="0">
              <a:latin typeface="BrownStd Regular Alternate" pitchFamily="2" charset="77"/>
              <a:ea typeface="Times New Roman" panose="02020603050405020304" pitchFamily="18" charset="0"/>
            </a:endParaRPr>
          </a:p>
        </p:txBody>
      </p:sp>
    </p:spTree>
    <p:extLst>
      <p:ext uri="{BB962C8B-B14F-4D97-AF65-F5344CB8AC3E}">
        <p14:creationId xmlns:p14="http://schemas.microsoft.com/office/powerpoint/2010/main" val="319698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2F3002B7-ED9E-C84F-AD01-D04BD2D5E013}"/>
              </a:ext>
            </a:extLst>
          </p:cNvPr>
          <p:cNvSpPr txBox="1">
            <a:spLocks/>
          </p:cNvSpPr>
          <p:nvPr/>
        </p:nvSpPr>
        <p:spPr>
          <a:xfrm>
            <a:off x="5337766" y="1819739"/>
            <a:ext cx="5082772" cy="3151371"/>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57257D"/>
              </a:buClr>
              <a:buSzPts val="2400"/>
            </a:pPr>
            <a:r>
              <a:rPr lang="es-CO" sz="3600" dirty="0">
                <a:solidFill>
                  <a:schemeClr val="bg1"/>
                </a:solidFill>
                <a:latin typeface="BrownStd Regular Alternate" pitchFamily="2" charset="77"/>
                <a:cs typeface="Times New Roman" panose="02020603050405020304" pitchFamily="18" charset="0"/>
              </a:rPr>
              <a:t>Resultados</a:t>
            </a:r>
            <a:endParaRPr lang="es-ES" sz="3600" dirty="0">
              <a:solidFill>
                <a:schemeClr val="bg1"/>
              </a:solidFill>
              <a:latin typeface="BrownStd Regular Alternate" pitchFamily="2" charset="77"/>
              <a:cs typeface="Times New Roman" panose="02020603050405020304" pitchFamily="18" charset="0"/>
            </a:endParaRPr>
          </a:p>
        </p:txBody>
      </p:sp>
      <p:pic>
        <p:nvPicPr>
          <p:cNvPr id="6" name="Imagen 5">
            <a:extLst>
              <a:ext uri="{FF2B5EF4-FFF2-40B4-BE49-F238E27FC236}">
                <a16:creationId xmlns:a16="http://schemas.microsoft.com/office/drawing/2014/main" id="{AA7169C4-908B-7E4A-9ED5-F973EFBC2ECC}"/>
              </a:ext>
            </a:extLst>
          </p:cNvPr>
          <p:cNvPicPr>
            <a:picLocks noChangeAspect="1"/>
          </p:cNvPicPr>
          <p:nvPr/>
        </p:nvPicPr>
        <p:blipFill>
          <a:blip r:embed="rId3"/>
          <a:stretch>
            <a:fillRect/>
          </a:stretch>
        </p:blipFill>
        <p:spPr>
          <a:xfrm>
            <a:off x="11976100" y="5791200"/>
            <a:ext cx="215900" cy="1066800"/>
          </a:xfrm>
          <a:prstGeom prst="rect">
            <a:avLst/>
          </a:prstGeom>
        </p:spPr>
      </p:pic>
      <p:pic>
        <p:nvPicPr>
          <p:cNvPr id="7" name="Imagen 6">
            <a:extLst>
              <a:ext uri="{FF2B5EF4-FFF2-40B4-BE49-F238E27FC236}">
                <a16:creationId xmlns:a16="http://schemas.microsoft.com/office/drawing/2014/main" id="{B78EEB3B-33EA-D845-B874-1A8698377428}"/>
              </a:ext>
            </a:extLst>
          </p:cNvPr>
          <p:cNvPicPr>
            <a:picLocks noChangeAspect="1"/>
          </p:cNvPicPr>
          <p:nvPr/>
        </p:nvPicPr>
        <p:blipFill>
          <a:blip r:embed="rId4"/>
          <a:stretch>
            <a:fillRect/>
          </a:stretch>
        </p:blipFill>
        <p:spPr>
          <a:xfrm>
            <a:off x="11985153" y="5454022"/>
            <a:ext cx="165100" cy="241300"/>
          </a:xfrm>
          <a:prstGeom prst="rect">
            <a:avLst/>
          </a:prstGeom>
        </p:spPr>
      </p:pic>
    </p:spTree>
    <p:extLst>
      <p:ext uri="{BB962C8B-B14F-4D97-AF65-F5344CB8AC3E}">
        <p14:creationId xmlns:p14="http://schemas.microsoft.com/office/powerpoint/2010/main" val="392156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1F22811-8E82-D94C-A1E0-E41CFE8C8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hape">
            <a:extLst>
              <a:ext uri="{FF2B5EF4-FFF2-40B4-BE49-F238E27FC236}">
                <a16:creationId xmlns:a16="http://schemas.microsoft.com/office/drawing/2014/main" id="{C5EB080E-7053-D24F-AC4C-FFE52024E7E8}"/>
              </a:ext>
            </a:extLst>
          </p:cNvPr>
          <p:cNvSpPr/>
          <p:nvPr/>
        </p:nvSpPr>
        <p:spPr>
          <a:xfrm>
            <a:off x="3023925" y="3883011"/>
            <a:ext cx="1152154" cy="538128"/>
          </a:xfrm>
          <a:custGeom>
            <a:avLst/>
            <a:gdLst/>
            <a:ahLst/>
            <a:cxnLst>
              <a:cxn ang="0">
                <a:pos x="wd2" y="hd2"/>
              </a:cxn>
              <a:cxn ang="5400000">
                <a:pos x="wd2" y="hd2"/>
              </a:cxn>
              <a:cxn ang="10800000">
                <a:pos x="wd2" y="hd2"/>
              </a:cxn>
              <a:cxn ang="16200000">
                <a:pos x="wd2" y="hd2"/>
              </a:cxn>
            </a:cxnLst>
            <a:rect l="0" t="0" r="r" b="b"/>
            <a:pathLst>
              <a:path w="21600" h="21600" extrusionOk="0">
                <a:moveTo>
                  <a:pt x="10359" y="0"/>
                </a:moveTo>
                <a:lnTo>
                  <a:pt x="4036" y="0"/>
                </a:lnTo>
                <a:cubicBezTo>
                  <a:pt x="1808" y="0"/>
                  <a:pt x="0" y="3981"/>
                  <a:pt x="0" y="8889"/>
                </a:cubicBezTo>
                <a:lnTo>
                  <a:pt x="0" y="21600"/>
                </a:lnTo>
                <a:lnTo>
                  <a:pt x="17564" y="21600"/>
                </a:lnTo>
                <a:cubicBezTo>
                  <a:pt x="19792" y="21600"/>
                  <a:pt x="21600" y="17619"/>
                  <a:pt x="21600" y="12711"/>
                </a:cubicBezTo>
                <a:lnTo>
                  <a:pt x="21600" y="0"/>
                </a:lnTo>
                <a:lnTo>
                  <a:pt x="11187" y="0"/>
                </a:lnTo>
                <a:lnTo>
                  <a:pt x="10359" y="0"/>
                </a:lnTo>
                <a:close/>
              </a:path>
            </a:pathLst>
          </a:custGeom>
          <a:solidFill>
            <a:schemeClr val="tx2"/>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solidFill>
                  <a:schemeClr val="tx1"/>
                </a:solidFill>
                <a:latin typeface="BrownStd Regular Alternate" pitchFamily="2" charset="77"/>
              </a:rPr>
              <a:t>Decanos </a:t>
            </a:r>
          </a:p>
        </p:txBody>
      </p:sp>
      <p:sp>
        <p:nvSpPr>
          <p:cNvPr id="8" name="Shape">
            <a:extLst>
              <a:ext uri="{FF2B5EF4-FFF2-40B4-BE49-F238E27FC236}">
                <a16:creationId xmlns:a16="http://schemas.microsoft.com/office/drawing/2014/main" id="{99F6F38C-020E-7B41-B697-6DE698878A34}"/>
              </a:ext>
            </a:extLst>
          </p:cNvPr>
          <p:cNvSpPr/>
          <p:nvPr/>
        </p:nvSpPr>
        <p:spPr>
          <a:xfrm>
            <a:off x="3487821" y="3102425"/>
            <a:ext cx="1612490" cy="538128"/>
          </a:xfrm>
          <a:custGeom>
            <a:avLst/>
            <a:gdLst/>
            <a:ahLst/>
            <a:cxnLst>
              <a:cxn ang="0">
                <a:pos x="wd2" y="hd2"/>
              </a:cxn>
              <a:cxn ang="5400000">
                <a:pos x="wd2" y="hd2"/>
              </a:cxn>
              <a:cxn ang="10800000">
                <a:pos x="wd2" y="hd2"/>
              </a:cxn>
              <a:cxn ang="16200000">
                <a:pos x="wd2" y="hd2"/>
              </a:cxn>
            </a:cxnLst>
            <a:rect l="0" t="0" r="r" b="b"/>
            <a:pathLst>
              <a:path w="21600" h="21600" extrusionOk="0">
                <a:moveTo>
                  <a:pt x="17564" y="21600"/>
                </a:moveTo>
                <a:cubicBezTo>
                  <a:pt x="19792" y="21600"/>
                  <a:pt x="21600" y="17619"/>
                  <a:pt x="21600" y="12711"/>
                </a:cubicBezTo>
                <a:lnTo>
                  <a:pt x="21600" y="0"/>
                </a:lnTo>
                <a:lnTo>
                  <a:pt x="4036" y="0"/>
                </a:lnTo>
                <a:cubicBezTo>
                  <a:pt x="1808" y="0"/>
                  <a:pt x="0" y="3981"/>
                  <a:pt x="0" y="8889"/>
                </a:cubicBezTo>
                <a:lnTo>
                  <a:pt x="0" y="21600"/>
                </a:lnTo>
                <a:lnTo>
                  <a:pt x="10388" y="21600"/>
                </a:lnTo>
                <a:lnTo>
                  <a:pt x="11212" y="21600"/>
                </a:lnTo>
                <a:lnTo>
                  <a:pt x="17564" y="21600"/>
                </a:lnTo>
                <a:close/>
              </a:path>
            </a:pathLst>
          </a:custGeom>
          <a:solidFill>
            <a:schemeClr val="tx2"/>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solidFill>
                  <a:schemeClr val="tx1"/>
                </a:solidFill>
                <a:latin typeface="BrownStd Regular Alternate" pitchFamily="2" charset="77"/>
              </a:rPr>
              <a:t>Delega la responsabilidad </a:t>
            </a:r>
          </a:p>
        </p:txBody>
      </p:sp>
      <p:sp>
        <p:nvSpPr>
          <p:cNvPr id="9" name="Shape">
            <a:extLst>
              <a:ext uri="{FF2B5EF4-FFF2-40B4-BE49-F238E27FC236}">
                <a16:creationId xmlns:a16="http://schemas.microsoft.com/office/drawing/2014/main" id="{9B378D97-3F74-0C4D-89B8-D710A0689F1A}"/>
              </a:ext>
            </a:extLst>
          </p:cNvPr>
          <p:cNvSpPr/>
          <p:nvPr/>
        </p:nvSpPr>
        <p:spPr>
          <a:xfrm>
            <a:off x="4358285" y="3883011"/>
            <a:ext cx="1185192" cy="538128"/>
          </a:xfrm>
          <a:custGeom>
            <a:avLst/>
            <a:gdLst/>
            <a:ahLst/>
            <a:cxnLst>
              <a:cxn ang="0">
                <a:pos x="wd2" y="hd2"/>
              </a:cxn>
              <a:cxn ang="5400000">
                <a:pos x="wd2" y="hd2"/>
              </a:cxn>
              <a:cxn ang="10800000">
                <a:pos x="wd2" y="hd2"/>
              </a:cxn>
              <a:cxn ang="16200000">
                <a:pos x="wd2" y="hd2"/>
              </a:cxn>
            </a:cxnLst>
            <a:rect l="0" t="0" r="r" b="b"/>
            <a:pathLst>
              <a:path w="21600" h="21600" extrusionOk="0">
                <a:moveTo>
                  <a:pt x="4036" y="0"/>
                </a:moveTo>
                <a:cubicBezTo>
                  <a:pt x="1808" y="0"/>
                  <a:pt x="0" y="3981"/>
                  <a:pt x="0" y="8889"/>
                </a:cubicBezTo>
                <a:lnTo>
                  <a:pt x="0" y="21600"/>
                </a:lnTo>
                <a:lnTo>
                  <a:pt x="17564" y="21600"/>
                </a:lnTo>
                <a:cubicBezTo>
                  <a:pt x="19792" y="21600"/>
                  <a:pt x="21600" y="17619"/>
                  <a:pt x="21600" y="12711"/>
                </a:cubicBezTo>
                <a:lnTo>
                  <a:pt x="21600" y="0"/>
                </a:lnTo>
                <a:lnTo>
                  <a:pt x="11212" y="0"/>
                </a:lnTo>
                <a:lnTo>
                  <a:pt x="10388" y="0"/>
                </a:lnTo>
                <a:lnTo>
                  <a:pt x="4036" y="0"/>
                </a:lnTo>
                <a:close/>
              </a:path>
            </a:pathLst>
          </a:custGeom>
          <a:solidFill>
            <a:schemeClr val="tx2"/>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solidFill>
                  <a:schemeClr val="tx1"/>
                </a:solidFill>
                <a:latin typeface="BrownStd Regular Alternate" pitchFamily="2" charset="77"/>
              </a:rPr>
              <a:t>Directores de programa </a:t>
            </a:r>
          </a:p>
        </p:txBody>
      </p:sp>
      <p:sp>
        <p:nvSpPr>
          <p:cNvPr id="10" name="Shape">
            <a:extLst>
              <a:ext uri="{FF2B5EF4-FFF2-40B4-BE49-F238E27FC236}">
                <a16:creationId xmlns:a16="http://schemas.microsoft.com/office/drawing/2014/main" id="{024C2FEB-25B8-D247-B6D5-EC2A5B713013}"/>
              </a:ext>
            </a:extLst>
          </p:cNvPr>
          <p:cNvSpPr/>
          <p:nvPr/>
        </p:nvSpPr>
        <p:spPr>
          <a:xfrm>
            <a:off x="2844684" y="1509161"/>
            <a:ext cx="1185192" cy="538128"/>
          </a:xfrm>
          <a:custGeom>
            <a:avLst/>
            <a:gdLst/>
            <a:ahLst/>
            <a:cxnLst>
              <a:cxn ang="0">
                <a:pos x="wd2" y="hd2"/>
              </a:cxn>
              <a:cxn ang="5400000">
                <a:pos x="wd2" y="hd2"/>
              </a:cxn>
              <a:cxn ang="10800000">
                <a:pos x="wd2" y="hd2"/>
              </a:cxn>
              <a:cxn ang="16200000">
                <a:pos x="wd2" y="hd2"/>
              </a:cxn>
            </a:cxnLst>
            <a:rect l="0" t="0" r="r" b="b"/>
            <a:pathLst>
              <a:path w="21600" h="21600" extrusionOk="0">
                <a:moveTo>
                  <a:pt x="17564" y="21600"/>
                </a:moveTo>
                <a:cubicBezTo>
                  <a:pt x="19792" y="21600"/>
                  <a:pt x="21600" y="17619"/>
                  <a:pt x="21600" y="12711"/>
                </a:cubicBezTo>
                <a:lnTo>
                  <a:pt x="21600" y="0"/>
                </a:lnTo>
                <a:lnTo>
                  <a:pt x="4036" y="0"/>
                </a:lnTo>
                <a:cubicBezTo>
                  <a:pt x="1808" y="0"/>
                  <a:pt x="0" y="3981"/>
                  <a:pt x="0" y="8889"/>
                </a:cubicBezTo>
                <a:lnTo>
                  <a:pt x="0" y="21600"/>
                </a:lnTo>
                <a:lnTo>
                  <a:pt x="10388" y="21600"/>
                </a:lnTo>
                <a:lnTo>
                  <a:pt x="11212" y="21600"/>
                </a:lnTo>
                <a:lnTo>
                  <a:pt x="17564" y="21600"/>
                </a:lnTo>
                <a:close/>
              </a:path>
            </a:pathLst>
          </a:custGeom>
          <a:solidFill>
            <a:schemeClr val="accent4"/>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defRPr sz="3000">
                <a:solidFill>
                  <a:srgbClr val="FFFFFF"/>
                </a:solidFill>
              </a:defRPr>
            </a:pPr>
            <a:r>
              <a:rPr lang="es-CO" sz="1200" b="1" dirty="0">
                <a:solidFill>
                  <a:schemeClr val="tx1"/>
                </a:solidFill>
                <a:latin typeface="BrownStd Regular Alternate" pitchFamily="2" charset="77"/>
              </a:rPr>
              <a:t>Constitución</a:t>
            </a:r>
            <a:endParaRPr sz="1200" b="1" dirty="0">
              <a:solidFill>
                <a:schemeClr val="tx1"/>
              </a:solidFill>
              <a:latin typeface="BrownStd Regular Alternate" pitchFamily="2" charset="77"/>
            </a:endParaRPr>
          </a:p>
        </p:txBody>
      </p:sp>
      <p:sp>
        <p:nvSpPr>
          <p:cNvPr id="11" name="Shape">
            <a:extLst>
              <a:ext uri="{FF2B5EF4-FFF2-40B4-BE49-F238E27FC236}">
                <a16:creationId xmlns:a16="http://schemas.microsoft.com/office/drawing/2014/main" id="{0BBC2BAC-6E59-6D46-9CAA-6AB9F689A659}"/>
              </a:ext>
            </a:extLst>
          </p:cNvPr>
          <p:cNvSpPr/>
          <p:nvPr/>
        </p:nvSpPr>
        <p:spPr>
          <a:xfrm>
            <a:off x="4159125" y="1509161"/>
            <a:ext cx="1304980" cy="538128"/>
          </a:xfrm>
          <a:custGeom>
            <a:avLst/>
            <a:gdLst/>
            <a:ahLst/>
            <a:cxnLst>
              <a:cxn ang="0">
                <a:pos x="wd2" y="hd2"/>
              </a:cxn>
              <a:cxn ang="5400000">
                <a:pos x="wd2" y="hd2"/>
              </a:cxn>
              <a:cxn ang="10800000">
                <a:pos x="wd2" y="hd2"/>
              </a:cxn>
              <a:cxn ang="16200000">
                <a:pos x="wd2" y="hd2"/>
              </a:cxn>
            </a:cxnLst>
            <a:rect l="0" t="0" r="r" b="b"/>
            <a:pathLst>
              <a:path w="21600" h="21600" extrusionOk="0">
                <a:moveTo>
                  <a:pt x="11212" y="21600"/>
                </a:moveTo>
                <a:lnTo>
                  <a:pt x="17564" y="21600"/>
                </a:lnTo>
                <a:cubicBezTo>
                  <a:pt x="19792" y="21600"/>
                  <a:pt x="21600" y="17619"/>
                  <a:pt x="21600" y="12711"/>
                </a:cubicBezTo>
                <a:lnTo>
                  <a:pt x="21600" y="0"/>
                </a:lnTo>
                <a:lnTo>
                  <a:pt x="4036" y="0"/>
                </a:lnTo>
                <a:cubicBezTo>
                  <a:pt x="1808" y="0"/>
                  <a:pt x="0" y="3981"/>
                  <a:pt x="0" y="8889"/>
                </a:cubicBezTo>
                <a:lnTo>
                  <a:pt x="0" y="21600"/>
                </a:lnTo>
                <a:lnTo>
                  <a:pt x="10388" y="21600"/>
                </a:lnTo>
                <a:lnTo>
                  <a:pt x="11212" y="21600"/>
                </a:lnTo>
                <a:close/>
              </a:path>
            </a:pathLst>
          </a:custGeom>
          <a:solidFill>
            <a:schemeClr val="accent4"/>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latin typeface="BrownStd Regular Alternate" pitchFamily="2" charset="77"/>
              </a:rPr>
              <a:t>Consolidación</a:t>
            </a:r>
          </a:p>
        </p:txBody>
      </p:sp>
      <p:sp>
        <p:nvSpPr>
          <p:cNvPr id="12" name="Shape">
            <a:extLst>
              <a:ext uri="{FF2B5EF4-FFF2-40B4-BE49-F238E27FC236}">
                <a16:creationId xmlns:a16="http://schemas.microsoft.com/office/drawing/2014/main" id="{31124B8B-CFE1-D649-BD68-4A41D59F0E44}"/>
              </a:ext>
            </a:extLst>
          </p:cNvPr>
          <p:cNvSpPr/>
          <p:nvPr/>
        </p:nvSpPr>
        <p:spPr>
          <a:xfrm>
            <a:off x="4457864" y="2305793"/>
            <a:ext cx="1308470" cy="627530"/>
          </a:xfrm>
          <a:custGeom>
            <a:avLst/>
            <a:gdLst/>
            <a:ahLst/>
            <a:cxnLst>
              <a:cxn ang="0">
                <a:pos x="wd2" y="hd2"/>
              </a:cxn>
              <a:cxn ang="5400000">
                <a:pos x="wd2" y="hd2"/>
              </a:cxn>
              <a:cxn ang="10800000">
                <a:pos x="wd2" y="hd2"/>
              </a:cxn>
              <a:cxn ang="16200000">
                <a:pos x="wd2" y="hd2"/>
              </a:cxn>
            </a:cxnLst>
            <a:rect l="0" t="0" r="r" b="b"/>
            <a:pathLst>
              <a:path w="21600" h="21600" extrusionOk="0">
                <a:moveTo>
                  <a:pt x="4036" y="0"/>
                </a:moveTo>
                <a:cubicBezTo>
                  <a:pt x="1808" y="0"/>
                  <a:pt x="0" y="3981"/>
                  <a:pt x="0" y="8889"/>
                </a:cubicBezTo>
                <a:lnTo>
                  <a:pt x="0" y="21600"/>
                </a:lnTo>
                <a:lnTo>
                  <a:pt x="17564" y="21600"/>
                </a:lnTo>
                <a:cubicBezTo>
                  <a:pt x="19792" y="21600"/>
                  <a:pt x="21600" y="17619"/>
                  <a:pt x="21600" y="12711"/>
                </a:cubicBezTo>
                <a:lnTo>
                  <a:pt x="21600" y="0"/>
                </a:lnTo>
                <a:lnTo>
                  <a:pt x="11212" y="0"/>
                </a:lnTo>
                <a:lnTo>
                  <a:pt x="10388" y="0"/>
                </a:lnTo>
                <a:lnTo>
                  <a:pt x="4036" y="0"/>
                </a:lnTo>
                <a:close/>
              </a:path>
            </a:pathLst>
          </a:custGeom>
          <a:solidFill>
            <a:schemeClr val="accent4"/>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000" b="1" dirty="0">
                <a:latin typeface="BrownStd Regular Alternate" pitchFamily="2" charset="77"/>
              </a:rPr>
              <a:t>Disciplinares </a:t>
            </a:r>
          </a:p>
          <a:p>
            <a:pPr>
              <a:lnSpc>
                <a:spcPts val="1500"/>
              </a:lnSpc>
            </a:pPr>
            <a:r>
              <a:rPr lang="en-US" sz="1000" b="1" dirty="0">
                <a:latin typeface="BrownStd Regular Alternate" pitchFamily="2" charset="77"/>
              </a:rPr>
              <a:t>inter y transdisciplinares </a:t>
            </a:r>
          </a:p>
        </p:txBody>
      </p:sp>
      <p:sp>
        <p:nvSpPr>
          <p:cNvPr id="13" name="Shape">
            <a:extLst>
              <a:ext uri="{FF2B5EF4-FFF2-40B4-BE49-F238E27FC236}">
                <a16:creationId xmlns:a16="http://schemas.microsoft.com/office/drawing/2014/main" id="{AB2AAB94-0FCE-9F40-86C9-5C5CA082D59C}"/>
              </a:ext>
            </a:extLst>
          </p:cNvPr>
          <p:cNvSpPr/>
          <p:nvPr/>
        </p:nvSpPr>
        <p:spPr>
          <a:xfrm>
            <a:off x="3143420" y="2305793"/>
            <a:ext cx="1239135" cy="627530"/>
          </a:xfrm>
          <a:custGeom>
            <a:avLst/>
            <a:gdLst/>
            <a:ahLst/>
            <a:cxnLst>
              <a:cxn ang="0">
                <a:pos x="wd2" y="hd2"/>
              </a:cxn>
              <a:cxn ang="5400000">
                <a:pos x="wd2" y="hd2"/>
              </a:cxn>
              <a:cxn ang="10800000">
                <a:pos x="wd2" y="hd2"/>
              </a:cxn>
              <a:cxn ang="16200000">
                <a:pos x="wd2" y="hd2"/>
              </a:cxn>
            </a:cxnLst>
            <a:rect l="0" t="0" r="r" b="b"/>
            <a:pathLst>
              <a:path w="21600" h="21600" extrusionOk="0">
                <a:moveTo>
                  <a:pt x="10388" y="0"/>
                </a:moveTo>
                <a:lnTo>
                  <a:pt x="4036" y="0"/>
                </a:lnTo>
                <a:cubicBezTo>
                  <a:pt x="1808" y="0"/>
                  <a:pt x="0" y="3981"/>
                  <a:pt x="0" y="8889"/>
                </a:cubicBezTo>
                <a:lnTo>
                  <a:pt x="0" y="21600"/>
                </a:lnTo>
                <a:lnTo>
                  <a:pt x="17564" y="21600"/>
                </a:lnTo>
                <a:cubicBezTo>
                  <a:pt x="19792" y="21600"/>
                  <a:pt x="21600" y="17619"/>
                  <a:pt x="21600" y="12711"/>
                </a:cubicBezTo>
                <a:lnTo>
                  <a:pt x="21600" y="0"/>
                </a:lnTo>
                <a:lnTo>
                  <a:pt x="11212" y="0"/>
                </a:lnTo>
                <a:lnTo>
                  <a:pt x="10388" y="0"/>
                </a:lnTo>
                <a:close/>
              </a:path>
            </a:pathLst>
          </a:custGeom>
          <a:solidFill>
            <a:schemeClr val="accent4"/>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latin typeface="BrownStd Regular Alternate" pitchFamily="2" charset="77"/>
              </a:rPr>
              <a:t>Semilleros de investigación </a:t>
            </a:r>
          </a:p>
        </p:txBody>
      </p:sp>
      <p:sp>
        <p:nvSpPr>
          <p:cNvPr id="14" name="Shape">
            <a:extLst>
              <a:ext uri="{FF2B5EF4-FFF2-40B4-BE49-F238E27FC236}">
                <a16:creationId xmlns:a16="http://schemas.microsoft.com/office/drawing/2014/main" id="{59B9534A-4AE7-4A46-B0C3-B17C98B7450F}"/>
              </a:ext>
            </a:extLst>
          </p:cNvPr>
          <p:cNvSpPr/>
          <p:nvPr/>
        </p:nvSpPr>
        <p:spPr>
          <a:xfrm>
            <a:off x="1828977" y="2305793"/>
            <a:ext cx="1185591" cy="627530"/>
          </a:xfrm>
          <a:custGeom>
            <a:avLst/>
            <a:gdLst/>
            <a:ahLst/>
            <a:cxnLst>
              <a:cxn ang="0">
                <a:pos x="wd2" y="hd2"/>
              </a:cxn>
              <a:cxn ang="5400000">
                <a:pos x="wd2" y="hd2"/>
              </a:cxn>
              <a:cxn ang="10800000">
                <a:pos x="wd2" y="hd2"/>
              </a:cxn>
              <a:cxn ang="16200000">
                <a:pos x="wd2" y="hd2"/>
              </a:cxn>
            </a:cxnLst>
            <a:rect l="0" t="0" r="r" b="b"/>
            <a:pathLst>
              <a:path w="21600" h="21600" extrusionOk="0">
                <a:moveTo>
                  <a:pt x="10388" y="0"/>
                </a:moveTo>
                <a:lnTo>
                  <a:pt x="4035" y="0"/>
                </a:lnTo>
                <a:cubicBezTo>
                  <a:pt x="1807" y="0"/>
                  <a:pt x="0" y="3981"/>
                  <a:pt x="0" y="8889"/>
                </a:cubicBezTo>
                <a:lnTo>
                  <a:pt x="0" y="21600"/>
                </a:lnTo>
                <a:lnTo>
                  <a:pt x="17565" y="21600"/>
                </a:lnTo>
                <a:cubicBezTo>
                  <a:pt x="19793" y="21600"/>
                  <a:pt x="21600" y="17619"/>
                  <a:pt x="21600" y="12711"/>
                </a:cubicBezTo>
                <a:lnTo>
                  <a:pt x="21600" y="0"/>
                </a:lnTo>
                <a:lnTo>
                  <a:pt x="11215" y="0"/>
                </a:lnTo>
                <a:lnTo>
                  <a:pt x="10388" y="0"/>
                </a:lnTo>
                <a:close/>
              </a:path>
            </a:pathLst>
          </a:custGeom>
          <a:solidFill>
            <a:schemeClr val="accent4"/>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400" b="1" dirty="0">
                <a:latin typeface="BrownStd Regular Alternate" pitchFamily="2" charset="77"/>
              </a:rPr>
              <a:t>Grupos</a:t>
            </a:r>
          </a:p>
        </p:txBody>
      </p:sp>
      <p:sp>
        <p:nvSpPr>
          <p:cNvPr id="15" name="Shape">
            <a:extLst>
              <a:ext uri="{FF2B5EF4-FFF2-40B4-BE49-F238E27FC236}">
                <a16:creationId xmlns:a16="http://schemas.microsoft.com/office/drawing/2014/main" id="{3A37D743-C9A3-7F4B-AAAA-BF777BD9A23C}"/>
              </a:ext>
            </a:extLst>
          </p:cNvPr>
          <p:cNvSpPr/>
          <p:nvPr/>
        </p:nvSpPr>
        <p:spPr>
          <a:xfrm>
            <a:off x="6279959" y="4138048"/>
            <a:ext cx="1185192" cy="538128"/>
          </a:xfrm>
          <a:custGeom>
            <a:avLst/>
            <a:gdLst/>
            <a:ahLst/>
            <a:cxnLst>
              <a:cxn ang="0">
                <a:pos x="wd2" y="hd2"/>
              </a:cxn>
              <a:cxn ang="5400000">
                <a:pos x="wd2" y="hd2"/>
              </a:cxn>
              <a:cxn ang="10800000">
                <a:pos x="wd2" y="hd2"/>
              </a:cxn>
              <a:cxn ang="16200000">
                <a:pos x="wd2" y="hd2"/>
              </a:cxn>
            </a:cxnLst>
            <a:rect l="0" t="0" r="r" b="b"/>
            <a:pathLst>
              <a:path w="21600" h="21600" extrusionOk="0">
                <a:moveTo>
                  <a:pt x="17564" y="0"/>
                </a:moveTo>
                <a:lnTo>
                  <a:pt x="0" y="0"/>
                </a:lnTo>
                <a:lnTo>
                  <a:pt x="0" y="9889"/>
                </a:lnTo>
                <a:lnTo>
                  <a:pt x="0" y="11703"/>
                </a:lnTo>
                <a:lnTo>
                  <a:pt x="0" y="12711"/>
                </a:lnTo>
                <a:cubicBezTo>
                  <a:pt x="0" y="17619"/>
                  <a:pt x="1808" y="21600"/>
                  <a:pt x="4036" y="21600"/>
                </a:cubicBezTo>
                <a:lnTo>
                  <a:pt x="21600" y="21600"/>
                </a:lnTo>
                <a:lnTo>
                  <a:pt x="21600" y="8889"/>
                </a:lnTo>
                <a:cubicBezTo>
                  <a:pt x="21600" y="3973"/>
                  <a:pt x="19792" y="0"/>
                  <a:pt x="17564" y="0"/>
                </a:cubicBezTo>
                <a:close/>
              </a:path>
            </a:pathLst>
          </a:custGeom>
          <a:solidFill>
            <a:schemeClr val="accent2"/>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latin typeface="BrownStd Regular Alternate" pitchFamily="2" charset="77"/>
              </a:rPr>
              <a:t>Desarrollo de la disciplina</a:t>
            </a:r>
          </a:p>
        </p:txBody>
      </p:sp>
      <p:sp>
        <p:nvSpPr>
          <p:cNvPr id="16" name="Shape">
            <a:extLst>
              <a:ext uri="{FF2B5EF4-FFF2-40B4-BE49-F238E27FC236}">
                <a16:creationId xmlns:a16="http://schemas.microsoft.com/office/drawing/2014/main" id="{990CAAEC-B644-CE4F-969A-1D784757F982}"/>
              </a:ext>
            </a:extLst>
          </p:cNvPr>
          <p:cNvSpPr/>
          <p:nvPr/>
        </p:nvSpPr>
        <p:spPr>
          <a:xfrm>
            <a:off x="6877436" y="2584615"/>
            <a:ext cx="1185390" cy="5381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889"/>
                </a:lnTo>
                <a:cubicBezTo>
                  <a:pt x="21600" y="3981"/>
                  <a:pt x="19793" y="0"/>
                  <a:pt x="17565" y="0"/>
                </a:cubicBezTo>
                <a:lnTo>
                  <a:pt x="0" y="0"/>
                </a:lnTo>
                <a:lnTo>
                  <a:pt x="0" y="12711"/>
                </a:lnTo>
                <a:cubicBezTo>
                  <a:pt x="0" y="17619"/>
                  <a:pt x="1807" y="21600"/>
                  <a:pt x="4035" y="21600"/>
                </a:cubicBezTo>
                <a:lnTo>
                  <a:pt x="10386" y="21600"/>
                </a:lnTo>
                <a:lnTo>
                  <a:pt x="11210" y="21600"/>
                </a:lnTo>
                <a:lnTo>
                  <a:pt x="21600" y="21600"/>
                </a:lnTo>
                <a:close/>
              </a:path>
            </a:pathLst>
          </a:custGeom>
          <a:solidFill>
            <a:schemeClr val="accent3"/>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solidFill>
                  <a:schemeClr val="tx1"/>
                </a:solidFill>
                <a:latin typeface="BrownStd Regular Alternate" pitchFamily="2" charset="77"/>
              </a:rPr>
              <a:t>Formulen un proyecto </a:t>
            </a:r>
          </a:p>
        </p:txBody>
      </p:sp>
      <p:sp>
        <p:nvSpPr>
          <p:cNvPr id="17" name="Shape">
            <a:extLst>
              <a:ext uri="{FF2B5EF4-FFF2-40B4-BE49-F238E27FC236}">
                <a16:creationId xmlns:a16="http://schemas.microsoft.com/office/drawing/2014/main" id="{98CD86DE-F487-7A49-B5A5-E332EE84D188}"/>
              </a:ext>
            </a:extLst>
          </p:cNvPr>
          <p:cNvSpPr/>
          <p:nvPr/>
        </p:nvSpPr>
        <p:spPr>
          <a:xfrm>
            <a:off x="6359622" y="3381247"/>
            <a:ext cx="1185192" cy="538128"/>
          </a:xfrm>
          <a:custGeom>
            <a:avLst/>
            <a:gdLst/>
            <a:ahLst/>
            <a:cxnLst>
              <a:cxn ang="0">
                <a:pos x="wd2" y="hd2"/>
              </a:cxn>
              <a:cxn ang="5400000">
                <a:pos x="wd2" y="hd2"/>
              </a:cxn>
              <a:cxn ang="10800000">
                <a:pos x="wd2" y="hd2"/>
              </a:cxn>
              <a:cxn ang="16200000">
                <a:pos x="wd2" y="hd2"/>
              </a:cxn>
            </a:cxnLst>
            <a:rect l="0" t="0" r="r" b="b"/>
            <a:pathLst>
              <a:path w="21600" h="21600" extrusionOk="0">
                <a:moveTo>
                  <a:pt x="10388" y="0"/>
                </a:moveTo>
                <a:lnTo>
                  <a:pt x="0" y="0"/>
                </a:lnTo>
                <a:lnTo>
                  <a:pt x="0" y="12711"/>
                </a:lnTo>
                <a:cubicBezTo>
                  <a:pt x="0" y="17619"/>
                  <a:pt x="1808" y="21600"/>
                  <a:pt x="4036" y="21600"/>
                </a:cubicBezTo>
                <a:lnTo>
                  <a:pt x="21600" y="21600"/>
                </a:lnTo>
                <a:lnTo>
                  <a:pt x="21600" y="8889"/>
                </a:lnTo>
                <a:cubicBezTo>
                  <a:pt x="21600" y="3981"/>
                  <a:pt x="19792" y="0"/>
                  <a:pt x="17564" y="0"/>
                </a:cubicBezTo>
                <a:lnTo>
                  <a:pt x="11208" y="0"/>
                </a:lnTo>
                <a:lnTo>
                  <a:pt x="10388" y="0"/>
                </a:lnTo>
                <a:close/>
              </a:path>
            </a:pathLst>
          </a:custGeom>
          <a:solidFill>
            <a:schemeClr val="accent3"/>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latin typeface="BrownStd Regular Alternate" pitchFamily="2" charset="77"/>
              </a:rPr>
              <a:t>Dar solución problemas</a:t>
            </a:r>
          </a:p>
        </p:txBody>
      </p:sp>
      <p:sp>
        <p:nvSpPr>
          <p:cNvPr id="18" name="Shape">
            <a:extLst>
              <a:ext uri="{FF2B5EF4-FFF2-40B4-BE49-F238E27FC236}">
                <a16:creationId xmlns:a16="http://schemas.microsoft.com/office/drawing/2014/main" id="{8BC0DE0B-3F71-4241-AFB9-52657BBB4F4D}"/>
              </a:ext>
            </a:extLst>
          </p:cNvPr>
          <p:cNvSpPr/>
          <p:nvPr/>
        </p:nvSpPr>
        <p:spPr>
          <a:xfrm>
            <a:off x="7693981" y="3381247"/>
            <a:ext cx="1185192" cy="538128"/>
          </a:xfrm>
          <a:custGeom>
            <a:avLst/>
            <a:gdLst/>
            <a:ahLst/>
            <a:cxnLst>
              <a:cxn ang="0">
                <a:pos x="wd2" y="hd2"/>
              </a:cxn>
              <a:cxn ang="5400000">
                <a:pos x="wd2" y="hd2"/>
              </a:cxn>
              <a:cxn ang="10800000">
                <a:pos x="wd2" y="hd2"/>
              </a:cxn>
              <a:cxn ang="16200000">
                <a:pos x="wd2" y="hd2"/>
              </a:cxn>
            </a:cxnLst>
            <a:rect l="0" t="0" r="r" b="b"/>
            <a:pathLst>
              <a:path w="21600" h="21600" extrusionOk="0">
                <a:moveTo>
                  <a:pt x="17564" y="0"/>
                </a:moveTo>
                <a:lnTo>
                  <a:pt x="11212" y="0"/>
                </a:lnTo>
                <a:lnTo>
                  <a:pt x="10388" y="0"/>
                </a:lnTo>
                <a:lnTo>
                  <a:pt x="0" y="0"/>
                </a:lnTo>
                <a:lnTo>
                  <a:pt x="0" y="12711"/>
                </a:lnTo>
                <a:cubicBezTo>
                  <a:pt x="0" y="17619"/>
                  <a:pt x="1808" y="21600"/>
                  <a:pt x="4036" y="21600"/>
                </a:cubicBezTo>
                <a:lnTo>
                  <a:pt x="21600" y="21600"/>
                </a:lnTo>
                <a:lnTo>
                  <a:pt x="21600" y="8889"/>
                </a:lnTo>
                <a:cubicBezTo>
                  <a:pt x="21600" y="3981"/>
                  <a:pt x="19792" y="0"/>
                  <a:pt x="17564" y="0"/>
                </a:cubicBezTo>
                <a:close/>
              </a:path>
            </a:pathLst>
          </a:custGeom>
          <a:solidFill>
            <a:schemeClr val="accent3"/>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latin typeface="BrownStd Regular Alternate" pitchFamily="2" charset="77"/>
              </a:rPr>
              <a:t>Campo científico </a:t>
            </a:r>
          </a:p>
        </p:txBody>
      </p:sp>
      <p:sp>
        <p:nvSpPr>
          <p:cNvPr id="19" name="Shape">
            <a:extLst>
              <a:ext uri="{FF2B5EF4-FFF2-40B4-BE49-F238E27FC236}">
                <a16:creationId xmlns:a16="http://schemas.microsoft.com/office/drawing/2014/main" id="{56362CEF-9BAE-334F-9501-A60FC3263893}"/>
              </a:ext>
            </a:extLst>
          </p:cNvPr>
          <p:cNvSpPr/>
          <p:nvPr/>
        </p:nvSpPr>
        <p:spPr>
          <a:xfrm>
            <a:off x="7903299" y="1130761"/>
            <a:ext cx="1185192" cy="5381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889"/>
                </a:lnTo>
                <a:cubicBezTo>
                  <a:pt x="21600" y="3981"/>
                  <a:pt x="19792" y="0"/>
                  <a:pt x="17564" y="0"/>
                </a:cubicBezTo>
                <a:lnTo>
                  <a:pt x="0" y="0"/>
                </a:lnTo>
                <a:lnTo>
                  <a:pt x="0" y="12711"/>
                </a:lnTo>
                <a:cubicBezTo>
                  <a:pt x="0" y="17619"/>
                  <a:pt x="1808" y="21600"/>
                  <a:pt x="4036" y="21600"/>
                </a:cubicBezTo>
                <a:lnTo>
                  <a:pt x="10388" y="21600"/>
                </a:lnTo>
                <a:lnTo>
                  <a:pt x="11212" y="21600"/>
                </a:lnTo>
                <a:lnTo>
                  <a:pt x="21600" y="21600"/>
                </a:lnTo>
                <a:close/>
              </a:path>
            </a:pathLst>
          </a:custGeom>
          <a:solidFill>
            <a:schemeClr val="accent5"/>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solidFill>
                  <a:schemeClr val="bg1"/>
                </a:solidFill>
                <a:latin typeface="BrownStd Regular Alternate" pitchFamily="2" charset="77"/>
              </a:rPr>
              <a:t>Proyectos institucionales </a:t>
            </a:r>
          </a:p>
        </p:txBody>
      </p:sp>
      <p:sp>
        <p:nvSpPr>
          <p:cNvPr id="20" name="Shape">
            <a:extLst>
              <a:ext uri="{FF2B5EF4-FFF2-40B4-BE49-F238E27FC236}">
                <a16:creationId xmlns:a16="http://schemas.microsoft.com/office/drawing/2014/main" id="{F6FF2C4C-8EDD-0645-97FF-D7163AA38F50}"/>
              </a:ext>
            </a:extLst>
          </p:cNvPr>
          <p:cNvSpPr/>
          <p:nvPr/>
        </p:nvSpPr>
        <p:spPr>
          <a:xfrm>
            <a:off x="8875390" y="1907477"/>
            <a:ext cx="1185192" cy="538128"/>
          </a:xfrm>
          <a:custGeom>
            <a:avLst/>
            <a:gdLst/>
            <a:ahLst/>
            <a:cxnLst>
              <a:cxn ang="0">
                <a:pos x="wd2" y="hd2"/>
              </a:cxn>
              <a:cxn ang="5400000">
                <a:pos x="wd2" y="hd2"/>
              </a:cxn>
              <a:cxn ang="10800000">
                <a:pos x="wd2" y="hd2"/>
              </a:cxn>
              <a:cxn ang="16200000">
                <a:pos x="wd2" y="hd2"/>
              </a:cxn>
            </a:cxnLst>
            <a:rect l="0" t="0" r="r" b="b"/>
            <a:pathLst>
              <a:path w="21600" h="21600" extrusionOk="0">
                <a:moveTo>
                  <a:pt x="17564" y="0"/>
                </a:moveTo>
                <a:lnTo>
                  <a:pt x="11197" y="0"/>
                </a:lnTo>
                <a:lnTo>
                  <a:pt x="10366" y="0"/>
                </a:lnTo>
                <a:lnTo>
                  <a:pt x="0" y="0"/>
                </a:lnTo>
                <a:lnTo>
                  <a:pt x="0" y="12711"/>
                </a:lnTo>
                <a:cubicBezTo>
                  <a:pt x="0" y="17619"/>
                  <a:pt x="1808" y="21600"/>
                  <a:pt x="4036" y="21600"/>
                </a:cubicBezTo>
                <a:lnTo>
                  <a:pt x="21600" y="21600"/>
                </a:lnTo>
                <a:lnTo>
                  <a:pt x="21600" y="8889"/>
                </a:lnTo>
                <a:cubicBezTo>
                  <a:pt x="21600" y="3973"/>
                  <a:pt x="19792" y="0"/>
                  <a:pt x="17564" y="0"/>
                </a:cubicBezTo>
                <a:close/>
              </a:path>
            </a:pathLst>
          </a:custGeom>
          <a:solidFill>
            <a:schemeClr val="accent5"/>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solidFill>
                  <a:schemeClr val="bg1"/>
                </a:solidFill>
                <a:latin typeface="BrownStd Regular Alternate" pitchFamily="2" charset="77"/>
              </a:rPr>
              <a:t>Investigación</a:t>
            </a:r>
          </a:p>
        </p:txBody>
      </p:sp>
      <p:sp>
        <p:nvSpPr>
          <p:cNvPr id="21" name="Shape">
            <a:extLst>
              <a:ext uri="{FF2B5EF4-FFF2-40B4-BE49-F238E27FC236}">
                <a16:creationId xmlns:a16="http://schemas.microsoft.com/office/drawing/2014/main" id="{AC687A05-FECF-DA43-A589-091DAAA4570A}"/>
              </a:ext>
            </a:extLst>
          </p:cNvPr>
          <p:cNvSpPr/>
          <p:nvPr/>
        </p:nvSpPr>
        <p:spPr>
          <a:xfrm>
            <a:off x="6230371" y="1907477"/>
            <a:ext cx="1185192" cy="538128"/>
          </a:xfrm>
          <a:custGeom>
            <a:avLst/>
            <a:gdLst/>
            <a:ahLst/>
            <a:cxnLst>
              <a:cxn ang="0">
                <a:pos x="wd2" y="hd2"/>
              </a:cxn>
              <a:cxn ang="5400000">
                <a:pos x="wd2" y="hd2"/>
              </a:cxn>
              <a:cxn ang="10800000">
                <a:pos x="wd2" y="hd2"/>
              </a:cxn>
              <a:cxn ang="16200000">
                <a:pos x="wd2" y="hd2"/>
              </a:cxn>
            </a:cxnLst>
            <a:rect l="0" t="0" r="r" b="b"/>
            <a:pathLst>
              <a:path w="21600" h="21600" extrusionOk="0">
                <a:moveTo>
                  <a:pt x="10388" y="0"/>
                </a:moveTo>
                <a:lnTo>
                  <a:pt x="0" y="0"/>
                </a:lnTo>
                <a:lnTo>
                  <a:pt x="0" y="12711"/>
                </a:lnTo>
                <a:cubicBezTo>
                  <a:pt x="0" y="17619"/>
                  <a:pt x="1808" y="21600"/>
                  <a:pt x="4036" y="21600"/>
                </a:cubicBezTo>
                <a:lnTo>
                  <a:pt x="21600" y="21600"/>
                </a:lnTo>
                <a:lnTo>
                  <a:pt x="21600" y="8889"/>
                </a:lnTo>
                <a:cubicBezTo>
                  <a:pt x="21600" y="3981"/>
                  <a:pt x="19792" y="0"/>
                  <a:pt x="17564" y="0"/>
                </a:cubicBezTo>
                <a:lnTo>
                  <a:pt x="11212" y="0"/>
                </a:lnTo>
                <a:lnTo>
                  <a:pt x="10388" y="0"/>
                </a:lnTo>
                <a:close/>
              </a:path>
            </a:pathLst>
          </a:custGeom>
          <a:solidFill>
            <a:schemeClr val="accent5"/>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solidFill>
                  <a:schemeClr val="bg1"/>
                </a:solidFill>
                <a:latin typeface="BrownStd Regular Alternate" pitchFamily="2" charset="77"/>
              </a:rPr>
              <a:t>Desarrollo</a:t>
            </a:r>
          </a:p>
        </p:txBody>
      </p:sp>
      <p:sp>
        <p:nvSpPr>
          <p:cNvPr id="22" name="Shape">
            <a:extLst>
              <a:ext uri="{FF2B5EF4-FFF2-40B4-BE49-F238E27FC236}">
                <a16:creationId xmlns:a16="http://schemas.microsoft.com/office/drawing/2014/main" id="{71B581C8-DCB0-2E4A-919D-A5451FB1B841}"/>
              </a:ext>
            </a:extLst>
          </p:cNvPr>
          <p:cNvSpPr/>
          <p:nvPr/>
        </p:nvSpPr>
        <p:spPr>
          <a:xfrm>
            <a:off x="7544814" y="1907477"/>
            <a:ext cx="1185192" cy="538128"/>
          </a:xfrm>
          <a:custGeom>
            <a:avLst/>
            <a:gdLst/>
            <a:ahLst/>
            <a:cxnLst>
              <a:cxn ang="0">
                <a:pos x="wd2" y="hd2"/>
              </a:cxn>
              <a:cxn ang="5400000">
                <a:pos x="wd2" y="hd2"/>
              </a:cxn>
              <a:cxn ang="10800000">
                <a:pos x="wd2" y="hd2"/>
              </a:cxn>
              <a:cxn ang="16200000">
                <a:pos x="wd2" y="hd2"/>
              </a:cxn>
            </a:cxnLst>
            <a:rect l="0" t="0" r="r" b="b"/>
            <a:pathLst>
              <a:path w="21600" h="21600" extrusionOk="0">
                <a:moveTo>
                  <a:pt x="10388" y="0"/>
                </a:moveTo>
                <a:lnTo>
                  <a:pt x="0" y="0"/>
                </a:lnTo>
                <a:lnTo>
                  <a:pt x="0" y="12711"/>
                </a:lnTo>
                <a:cubicBezTo>
                  <a:pt x="0" y="17619"/>
                  <a:pt x="1808" y="21600"/>
                  <a:pt x="4036" y="21600"/>
                </a:cubicBezTo>
                <a:lnTo>
                  <a:pt x="21600" y="21600"/>
                </a:lnTo>
                <a:lnTo>
                  <a:pt x="21600" y="8889"/>
                </a:lnTo>
                <a:cubicBezTo>
                  <a:pt x="21600" y="3981"/>
                  <a:pt x="19792" y="0"/>
                  <a:pt x="17564" y="0"/>
                </a:cubicBezTo>
                <a:lnTo>
                  <a:pt x="11208" y="0"/>
                </a:lnTo>
                <a:lnTo>
                  <a:pt x="10388" y="0"/>
                </a:lnTo>
                <a:close/>
              </a:path>
            </a:pathLst>
          </a:custGeom>
          <a:solidFill>
            <a:schemeClr val="accent5"/>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solidFill>
                  <a:schemeClr val="bg1"/>
                </a:solidFill>
                <a:latin typeface="BrownStd Regular Alternate" pitchFamily="2" charset="77"/>
              </a:rPr>
              <a:t>Ejecución</a:t>
            </a:r>
          </a:p>
        </p:txBody>
      </p:sp>
      <p:sp>
        <p:nvSpPr>
          <p:cNvPr id="23" name="Shape">
            <a:extLst>
              <a:ext uri="{FF2B5EF4-FFF2-40B4-BE49-F238E27FC236}">
                <a16:creationId xmlns:a16="http://schemas.microsoft.com/office/drawing/2014/main" id="{BB87B261-960A-B34D-B4B9-0471B215958F}"/>
              </a:ext>
            </a:extLst>
          </p:cNvPr>
          <p:cNvSpPr/>
          <p:nvPr/>
        </p:nvSpPr>
        <p:spPr>
          <a:xfrm>
            <a:off x="6270202" y="712529"/>
            <a:ext cx="1185192" cy="538128"/>
          </a:xfrm>
          <a:custGeom>
            <a:avLst/>
            <a:gdLst/>
            <a:ahLst/>
            <a:cxnLst>
              <a:cxn ang="0">
                <a:pos x="wd2" y="hd2"/>
              </a:cxn>
              <a:cxn ang="5400000">
                <a:pos x="wd2" y="hd2"/>
              </a:cxn>
              <a:cxn ang="10800000">
                <a:pos x="wd2" y="hd2"/>
              </a:cxn>
              <a:cxn ang="16200000">
                <a:pos x="wd2" y="hd2"/>
              </a:cxn>
            </a:cxnLst>
            <a:rect l="0" t="0" r="r" b="b"/>
            <a:pathLst>
              <a:path w="21600" h="21600" extrusionOk="0">
                <a:moveTo>
                  <a:pt x="17564" y="0"/>
                </a:moveTo>
                <a:lnTo>
                  <a:pt x="0" y="0"/>
                </a:lnTo>
                <a:lnTo>
                  <a:pt x="0" y="9889"/>
                </a:lnTo>
                <a:lnTo>
                  <a:pt x="0" y="11703"/>
                </a:lnTo>
                <a:lnTo>
                  <a:pt x="0" y="12711"/>
                </a:lnTo>
                <a:cubicBezTo>
                  <a:pt x="0" y="17619"/>
                  <a:pt x="1808" y="21600"/>
                  <a:pt x="4036" y="21600"/>
                </a:cubicBezTo>
                <a:lnTo>
                  <a:pt x="21600" y="21600"/>
                </a:lnTo>
                <a:lnTo>
                  <a:pt x="21600" y="8889"/>
                </a:lnTo>
                <a:cubicBezTo>
                  <a:pt x="21600" y="3981"/>
                  <a:pt x="19792" y="0"/>
                  <a:pt x="17564" y="0"/>
                </a:cubicBezTo>
                <a:close/>
              </a:path>
            </a:pathLst>
          </a:custGeom>
          <a:solidFill>
            <a:schemeClr val="accent6"/>
          </a:solidFill>
          <a:ln w="12700">
            <a:miter lim="400000"/>
          </a:ln>
          <a:effectLst>
            <a:innerShdw dist="50800" dir="2700000">
              <a:prstClr val="black">
                <a:alpha val="30000"/>
              </a:prstClr>
            </a:innerShdw>
          </a:effectLst>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lnSpc>
                <a:spcPts val="1500"/>
              </a:lnSpc>
            </a:pPr>
            <a:r>
              <a:rPr lang="en-US" sz="1200" b="1" dirty="0">
                <a:solidFill>
                  <a:schemeClr val="tx1"/>
                </a:solidFill>
                <a:latin typeface="BrownStd Regular Alternate" pitchFamily="2" charset="77"/>
              </a:rPr>
              <a:t>Estudiantes</a:t>
            </a:r>
          </a:p>
        </p:txBody>
      </p:sp>
      <p:sp>
        <p:nvSpPr>
          <p:cNvPr id="24" name="Freeform: Shape 50">
            <a:extLst>
              <a:ext uri="{FF2B5EF4-FFF2-40B4-BE49-F238E27FC236}">
                <a16:creationId xmlns:a16="http://schemas.microsoft.com/office/drawing/2014/main" id="{A8FFF14A-3EF9-D041-88EB-0A61875EAA4C}"/>
              </a:ext>
            </a:extLst>
          </p:cNvPr>
          <p:cNvSpPr/>
          <p:nvPr/>
        </p:nvSpPr>
        <p:spPr>
          <a:xfrm>
            <a:off x="3581568" y="3745877"/>
            <a:ext cx="2213247" cy="1940231"/>
          </a:xfrm>
          <a:custGeom>
            <a:avLst/>
            <a:gdLst>
              <a:gd name="connsiteX0" fmla="*/ 147960 w 2213247"/>
              <a:gd name="connsiteY0" fmla="*/ 0 h 1940231"/>
              <a:gd name="connsiteX1" fmla="*/ 737237 w 2213247"/>
              <a:gd name="connsiteY1" fmla="*/ 0 h 1940231"/>
              <a:gd name="connsiteX2" fmla="*/ 782526 w 2213247"/>
              <a:gd name="connsiteY2" fmla="*/ 0 h 1940231"/>
              <a:gd name="connsiteX3" fmla="*/ 1924090 w 2213247"/>
              <a:gd name="connsiteY3" fmla="*/ 0 h 1940231"/>
              <a:gd name="connsiteX4" fmla="*/ 2213246 w 2213247"/>
              <a:gd name="connsiteY4" fmla="*/ 289234 h 1940231"/>
              <a:gd name="connsiteX5" fmla="*/ 2213246 w 2213247"/>
              <a:gd name="connsiteY5" fmla="*/ 1201178 h 1940231"/>
              <a:gd name="connsiteX6" fmla="*/ 2213247 w 2213247"/>
              <a:gd name="connsiteY6" fmla="*/ 1201178 h 1940231"/>
              <a:gd name="connsiteX7" fmla="*/ 2213247 w 2213247"/>
              <a:gd name="connsiteY7" fmla="*/ 1940231 h 1940231"/>
              <a:gd name="connsiteX8" fmla="*/ 2168060 w 2213247"/>
              <a:gd name="connsiteY8" fmla="*/ 1940231 h 1940231"/>
              <a:gd name="connsiteX9" fmla="*/ 2168060 w 2213247"/>
              <a:gd name="connsiteY9" fmla="*/ 1309806 h 1940231"/>
              <a:gd name="connsiteX10" fmla="*/ 2168059 w 2213247"/>
              <a:gd name="connsiteY10" fmla="*/ 1309806 h 1940231"/>
              <a:gd name="connsiteX11" fmla="*/ 2168059 w 2213247"/>
              <a:gd name="connsiteY11" fmla="*/ 289234 h 1940231"/>
              <a:gd name="connsiteX12" fmla="*/ 1924090 w 2213247"/>
              <a:gd name="connsiteY12" fmla="*/ 45243 h 1940231"/>
              <a:gd name="connsiteX13" fmla="*/ 1385533 w 2213247"/>
              <a:gd name="connsiteY13" fmla="*/ 45243 h 1940231"/>
              <a:gd name="connsiteX14" fmla="*/ 1340346 w 2213247"/>
              <a:gd name="connsiteY14" fmla="*/ 45243 h 1940231"/>
              <a:gd name="connsiteX15" fmla="*/ 147960 w 2213247"/>
              <a:gd name="connsiteY15" fmla="*/ 45243 h 1940231"/>
              <a:gd name="connsiteX16" fmla="*/ 45597 w 2213247"/>
              <a:gd name="connsiteY16" fmla="*/ 148827 h 1940231"/>
              <a:gd name="connsiteX17" fmla="*/ 0 w 2213247"/>
              <a:gd name="connsiteY17" fmla="*/ 148827 h 1940231"/>
              <a:gd name="connsiteX18" fmla="*/ 147960 w 2213247"/>
              <a:gd name="connsiteY18" fmla="*/ 0 h 194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3247" h="1940231">
                <a:moveTo>
                  <a:pt x="147960" y="0"/>
                </a:moveTo>
                <a:lnTo>
                  <a:pt x="737237" y="0"/>
                </a:lnTo>
                <a:lnTo>
                  <a:pt x="782526" y="0"/>
                </a:lnTo>
                <a:lnTo>
                  <a:pt x="1924090" y="0"/>
                </a:lnTo>
                <a:cubicBezTo>
                  <a:pt x="2083423" y="0"/>
                  <a:pt x="2213246" y="129714"/>
                  <a:pt x="2213246" y="289234"/>
                </a:cubicBezTo>
                <a:lnTo>
                  <a:pt x="2213246" y="1201178"/>
                </a:lnTo>
                <a:lnTo>
                  <a:pt x="2213247" y="1201178"/>
                </a:lnTo>
                <a:lnTo>
                  <a:pt x="2213247" y="1940231"/>
                </a:lnTo>
                <a:lnTo>
                  <a:pt x="2168060" y="1940231"/>
                </a:lnTo>
                <a:lnTo>
                  <a:pt x="2168060" y="1309806"/>
                </a:lnTo>
                <a:lnTo>
                  <a:pt x="2168059" y="1309806"/>
                </a:lnTo>
                <a:lnTo>
                  <a:pt x="2168059" y="289234"/>
                </a:lnTo>
                <a:cubicBezTo>
                  <a:pt x="2168059" y="154775"/>
                  <a:pt x="2058729" y="45243"/>
                  <a:pt x="1924090" y="45243"/>
                </a:cubicBezTo>
                <a:lnTo>
                  <a:pt x="1385533" y="45243"/>
                </a:lnTo>
                <a:lnTo>
                  <a:pt x="1340346" y="45243"/>
                </a:lnTo>
                <a:lnTo>
                  <a:pt x="147960" y="45243"/>
                </a:lnTo>
                <a:cubicBezTo>
                  <a:pt x="95805" y="45243"/>
                  <a:pt x="52770" y="96433"/>
                  <a:pt x="45597" y="148827"/>
                </a:cubicBezTo>
                <a:lnTo>
                  <a:pt x="0" y="148827"/>
                </a:lnTo>
                <a:cubicBezTo>
                  <a:pt x="7582" y="72108"/>
                  <a:pt x="71111" y="0"/>
                  <a:pt x="147960" y="0"/>
                </a:cubicBezTo>
                <a:close/>
              </a:path>
            </a:pathLst>
          </a:custGeom>
          <a:solidFill>
            <a:schemeClr val="tx2"/>
          </a:solidFill>
          <a:ln w="12700">
            <a:miter lim="400000"/>
          </a:ln>
        </p:spPr>
        <p:txBody>
          <a:bodyPr wrap="square" lIns="28575" tIns="28575" rIns="28575" bIns="28575"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dirty="0"/>
          </a:p>
        </p:txBody>
      </p:sp>
      <p:sp>
        <p:nvSpPr>
          <p:cNvPr id="25" name="Freeform: Shape 51">
            <a:extLst>
              <a:ext uri="{FF2B5EF4-FFF2-40B4-BE49-F238E27FC236}">
                <a16:creationId xmlns:a16="http://schemas.microsoft.com/office/drawing/2014/main" id="{48064307-A9B9-DE4E-A655-45C76A0E2E18}"/>
              </a:ext>
            </a:extLst>
          </p:cNvPr>
          <p:cNvSpPr/>
          <p:nvPr/>
        </p:nvSpPr>
        <p:spPr>
          <a:xfrm>
            <a:off x="2386620" y="2150433"/>
            <a:ext cx="3489253" cy="3535675"/>
          </a:xfrm>
          <a:custGeom>
            <a:avLst/>
            <a:gdLst>
              <a:gd name="connsiteX0" fmla="*/ 148778 w 3489253"/>
              <a:gd name="connsiteY0" fmla="*/ 0 h 3535675"/>
              <a:gd name="connsiteX1" fmla="*/ 1025613 w 3489253"/>
              <a:gd name="connsiteY1" fmla="*/ 0 h 3535675"/>
              <a:gd name="connsiteX2" fmla="*/ 1070845 w 3489253"/>
              <a:gd name="connsiteY2" fmla="*/ 0 h 3535675"/>
              <a:gd name="connsiteX3" fmla="*/ 2343291 w 3489253"/>
              <a:gd name="connsiteY3" fmla="*/ 0 h 3535675"/>
              <a:gd name="connsiteX4" fmla="*/ 2388522 w 3489253"/>
              <a:gd name="connsiteY4" fmla="*/ 0 h 3535675"/>
              <a:gd name="connsiteX5" fmla="*/ 3200096 w 3489253"/>
              <a:gd name="connsiteY5" fmla="*/ 0 h 3535675"/>
              <a:gd name="connsiteX6" fmla="*/ 3489252 w 3489253"/>
              <a:gd name="connsiteY6" fmla="*/ 289220 h 3535675"/>
              <a:gd name="connsiteX7" fmla="*/ 3489252 w 3489253"/>
              <a:gd name="connsiteY7" fmla="*/ 2796619 h 3535675"/>
              <a:gd name="connsiteX8" fmla="*/ 3489253 w 3489253"/>
              <a:gd name="connsiteY8" fmla="*/ 2796619 h 3535675"/>
              <a:gd name="connsiteX9" fmla="*/ 3489253 w 3489253"/>
              <a:gd name="connsiteY9" fmla="*/ 3535675 h 3535675"/>
              <a:gd name="connsiteX10" fmla="*/ 3444022 w 3489253"/>
              <a:gd name="connsiteY10" fmla="*/ 3535675 h 3535675"/>
              <a:gd name="connsiteX11" fmla="*/ 3444022 w 3489253"/>
              <a:gd name="connsiteY11" fmla="*/ 2905251 h 3535675"/>
              <a:gd name="connsiteX12" fmla="*/ 3444020 w 3489253"/>
              <a:gd name="connsiteY12" fmla="*/ 2905251 h 3535675"/>
              <a:gd name="connsiteX13" fmla="*/ 3444020 w 3489253"/>
              <a:gd name="connsiteY13" fmla="*/ 289220 h 3535675"/>
              <a:gd name="connsiteX14" fmla="*/ 3200096 w 3489253"/>
              <a:gd name="connsiteY14" fmla="*/ 45222 h 3535675"/>
              <a:gd name="connsiteX15" fmla="*/ 2691085 w 3489253"/>
              <a:gd name="connsiteY15" fmla="*/ 45222 h 3535675"/>
              <a:gd name="connsiteX16" fmla="*/ 2645854 w 3489253"/>
              <a:gd name="connsiteY16" fmla="*/ 45222 h 3535675"/>
              <a:gd name="connsiteX17" fmla="*/ 1373408 w 3489253"/>
              <a:gd name="connsiteY17" fmla="*/ 45222 h 3535675"/>
              <a:gd name="connsiteX18" fmla="*/ 1328177 w 3489253"/>
              <a:gd name="connsiteY18" fmla="*/ 45222 h 3535675"/>
              <a:gd name="connsiteX19" fmla="*/ 148778 w 3489253"/>
              <a:gd name="connsiteY19" fmla="*/ 45222 h 3535675"/>
              <a:gd name="connsiteX20" fmla="*/ 45231 w 3489253"/>
              <a:gd name="connsiteY20" fmla="*/ 148766 h 3535675"/>
              <a:gd name="connsiteX21" fmla="*/ 45231 w 3489253"/>
              <a:gd name="connsiteY21" fmla="*/ 165531 h 3535675"/>
              <a:gd name="connsiteX22" fmla="*/ 0 w 3489253"/>
              <a:gd name="connsiteY22" fmla="*/ 165531 h 3535675"/>
              <a:gd name="connsiteX23" fmla="*/ 0 w 3489253"/>
              <a:gd name="connsiteY23" fmla="*/ 148766 h 3535675"/>
              <a:gd name="connsiteX24" fmla="*/ 148778 w 3489253"/>
              <a:gd name="connsiteY24" fmla="*/ 0 h 353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89253" h="3535675">
                <a:moveTo>
                  <a:pt x="148778" y="0"/>
                </a:moveTo>
                <a:lnTo>
                  <a:pt x="1025613" y="0"/>
                </a:lnTo>
                <a:lnTo>
                  <a:pt x="1070845" y="0"/>
                </a:lnTo>
                <a:lnTo>
                  <a:pt x="2343291" y="0"/>
                </a:lnTo>
                <a:lnTo>
                  <a:pt x="2388522" y="0"/>
                </a:lnTo>
                <a:lnTo>
                  <a:pt x="3200096" y="0"/>
                </a:lnTo>
                <a:cubicBezTo>
                  <a:pt x="3359535" y="0"/>
                  <a:pt x="3489252" y="129607"/>
                  <a:pt x="3489252" y="289220"/>
                </a:cubicBezTo>
                <a:lnTo>
                  <a:pt x="3489252" y="2796619"/>
                </a:lnTo>
                <a:lnTo>
                  <a:pt x="3489253" y="2796619"/>
                </a:lnTo>
                <a:lnTo>
                  <a:pt x="3489253" y="3535675"/>
                </a:lnTo>
                <a:lnTo>
                  <a:pt x="3444022" y="3535675"/>
                </a:lnTo>
                <a:lnTo>
                  <a:pt x="3444022" y="2905251"/>
                </a:lnTo>
                <a:lnTo>
                  <a:pt x="3444020" y="2905251"/>
                </a:lnTo>
                <a:lnTo>
                  <a:pt x="3444020" y="289220"/>
                </a:lnTo>
                <a:cubicBezTo>
                  <a:pt x="3444020" y="154823"/>
                  <a:pt x="3334658" y="45222"/>
                  <a:pt x="3200096" y="45222"/>
                </a:cubicBezTo>
                <a:lnTo>
                  <a:pt x="2691085" y="45222"/>
                </a:lnTo>
                <a:lnTo>
                  <a:pt x="2645854" y="45222"/>
                </a:lnTo>
                <a:lnTo>
                  <a:pt x="1373408" y="45222"/>
                </a:lnTo>
                <a:lnTo>
                  <a:pt x="1328177" y="45222"/>
                </a:lnTo>
                <a:lnTo>
                  <a:pt x="148778" y="45222"/>
                </a:lnTo>
                <a:cubicBezTo>
                  <a:pt x="91593" y="45222"/>
                  <a:pt x="45231" y="91570"/>
                  <a:pt x="45231" y="148766"/>
                </a:cubicBezTo>
                <a:lnTo>
                  <a:pt x="45231" y="165531"/>
                </a:lnTo>
                <a:lnTo>
                  <a:pt x="0" y="165531"/>
                </a:lnTo>
                <a:lnTo>
                  <a:pt x="0" y="148766"/>
                </a:lnTo>
                <a:cubicBezTo>
                  <a:pt x="0" y="66775"/>
                  <a:pt x="66716" y="0"/>
                  <a:pt x="148778" y="0"/>
                </a:cubicBezTo>
                <a:close/>
              </a:path>
            </a:pathLst>
          </a:custGeom>
          <a:solidFill>
            <a:schemeClr val="accent4"/>
          </a:solidFill>
          <a:ln w="12700">
            <a:miter lim="400000"/>
          </a:ln>
        </p:spPr>
        <p:txBody>
          <a:bodyPr wrap="square" lIns="28575" tIns="28575" rIns="28575" bIns="28575"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dirty="0"/>
          </a:p>
        </p:txBody>
      </p:sp>
      <p:sp>
        <p:nvSpPr>
          <p:cNvPr id="26" name="Freeform: Shape 55">
            <a:extLst>
              <a:ext uri="{FF2B5EF4-FFF2-40B4-BE49-F238E27FC236}">
                <a16:creationId xmlns:a16="http://schemas.microsoft.com/office/drawing/2014/main" id="{86D0FA58-A6C7-614B-ABFB-B151D9F88F3F}"/>
              </a:ext>
            </a:extLst>
          </p:cNvPr>
          <p:cNvSpPr/>
          <p:nvPr/>
        </p:nvSpPr>
        <p:spPr>
          <a:xfrm>
            <a:off x="6144332" y="4377039"/>
            <a:ext cx="140208" cy="1309069"/>
          </a:xfrm>
          <a:custGeom>
            <a:avLst/>
            <a:gdLst>
              <a:gd name="connsiteX0" fmla="*/ 140208 w 140208"/>
              <a:gd name="connsiteY0" fmla="*/ 0 h 1309069"/>
              <a:gd name="connsiteX1" fmla="*/ 140208 w 140208"/>
              <a:gd name="connsiteY1" fmla="*/ 45210 h 1309069"/>
              <a:gd name="connsiteX2" fmla="*/ 45211 w 140208"/>
              <a:gd name="connsiteY2" fmla="*/ 140211 h 1309069"/>
              <a:gd name="connsiteX3" fmla="*/ 45211 w 140208"/>
              <a:gd name="connsiteY3" fmla="*/ 570016 h 1309069"/>
              <a:gd name="connsiteX4" fmla="*/ 45212 w 140208"/>
              <a:gd name="connsiteY4" fmla="*/ 570016 h 1309069"/>
              <a:gd name="connsiteX5" fmla="*/ 45212 w 140208"/>
              <a:gd name="connsiteY5" fmla="*/ 1309069 h 1309069"/>
              <a:gd name="connsiteX6" fmla="*/ 1 w 140208"/>
              <a:gd name="connsiteY6" fmla="*/ 1309069 h 1309069"/>
              <a:gd name="connsiteX7" fmla="*/ 1 w 140208"/>
              <a:gd name="connsiteY7" fmla="*/ 678644 h 1309069"/>
              <a:gd name="connsiteX8" fmla="*/ 0 w 140208"/>
              <a:gd name="connsiteY8" fmla="*/ 678644 h 1309069"/>
              <a:gd name="connsiteX9" fmla="*/ 0 w 140208"/>
              <a:gd name="connsiteY9" fmla="*/ 140211 h 1309069"/>
              <a:gd name="connsiteX10" fmla="*/ 140208 w 140208"/>
              <a:gd name="connsiteY10" fmla="*/ 0 h 130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08" h="1309069">
                <a:moveTo>
                  <a:pt x="140208" y="0"/>
                </a:moveTo>
                <a:lnTo>
                  <a:pt x="140208" y="45210"/>
                </a:lnTo>
                <a:cubicBezTo>
                  <a:pt x="87832" y="45210"/>
                  <a:pt x="45211" y="87836"/>
                  <a:pt x="45211" y="140211"/>
                </a:cubicBezTo>
                <a:lnTo>
                  <a:pt x="45211" y="570016"/>
                </a:lnTo>
                <a:lnTo>
                  <a:pt x="45212" y="570016"/>
                </a:lnTo>
                <a:lnTo>
                  <a:pt x="45212" y="1309069"/>
                </a:lnTo>
                <a:lnTo>
                  <a:pt x="1" y="1309069"/>
                </a:lnTo>
                <a:lnTo>
                  <a:pt x="1" y="678644"/>
                </a:lnTo>
                <a:lnTo>
                  <a:pt x="0" y="678644"/>
                </a:lnTo>
                <a:lnTo>
                  <a:pt x="0" y="140211"/>
                </a:lnTo>
                <a:cubicBezTo>
                  <a:pt x="0" y="62941"/>
                  <a:pt x="62737" y="0"/>
                  <a:pt x="140208" y="0"/>
                </a:cubicBezTo>
                <a:close/>
              </a:path>
            </a:pathLst>
          </a:custGeom>
          <a:solidFill>
            <a:schemeClr val="accent2"/>
          </a:solidFill>
          <a:ln w="12700">
            <a:miter lim="400000"/>
          </a:ln>
        </p:spPr>
        <p:txBody>
          <a:bodyPr wrap="square" lIns="28575" tIns="28575" rIns="28575" bIns="28575"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dirty="0"/>
          </a:p>
        </p:txBody>
      </p:sp>
      <p:sp>
        <p:nvSpPr>
          <p:cNvPr id="27" name="Freeform: Shape 54">
            <a:extLst>
              <a:ext uri="{FF2B5EF4-FFF2-40B4-BE49-F238E27FC236}">
                <a16:creationId xmlns:a16="http://schemas.microsoft.com/office/drawing/2014/main" id="{D1BA401F-E82B-1C4B-89D3-61B30B3EDD81}"/>
              </a:ext>
            </a:extLst>
          </p:cNvPr>
          <p:cNvSpPr/>
          <p:nvPr/>
        </p:nvSpPr>
        <p:spPr>
          <a:xfrm>
            <a:off x="6064668" y="3237260"/>
            <a:ext cx="2247500" cy="2448845"/>
          </a:xfrm>
          <a:custGeom>
            <a:avLst/>
            <a:gdLst>
              <a:gd name="connsiteX0" fmla="*/ 1423417 w 2247500"/>
              <a:gd name="connsiteY0" fmla="*/ 0 h 2448845"/>
              <a:gd name="connsiteX1" fmla="*/ 2098708 w 2247500"/>
              <a:gd name="connsiteY1" fmla="*/ 0 h 2448845"/>
              <a:gd name="connsiteX2" fmla="*/ 2247500 w 2247500"/>
              <a:gd name="connsiteY2" fmla="*/ 148791 h 2448845"/>
              <a:gd name="connsiteX3" fmla="*/ 2247500 w 2247500"/>
              <a:gd name="connsiteY3" fmla="*/ 152980 h 2448845"/>
              <a:gd name="connsiteX4" fmla="*/ 2202342 w 2247500"/>
              <a:gd name="connsiteY4" fmla="*/ 152980 h 2448845"/>
              <a:gd name="connsiteX5" fmla="*/ 2202342 w 2247500"/>
              <a:gd name="connsiteY5" fmla="*/ 148791 h 2448845"/>
              <a:gd name="connsiteX6" fmla="*/ 2098708 w 2247500"/>
              <a:gd name="connsiteY6" fmla="*/ 45165 h 2448845"/>
              <a:gd name="connsiteX7" fmla="*/ 908989 w 2247500"/>
              <a:gd name="connsiteY7" fmla="*/ 45165 h 2448845"/>
              <a:gd name="connsiteX8" fmla="*/ 863727 w 2247500"/>
              <a:gd name="connsiteY8" fmla="*/ 45438 h 2448845"/>
              <a:gd name="connsiteX9" fmla="*/ 289158 w 2247500"/>
              <a:gd name="connsiteY9" fmla="*/ 45438 h 2448845"/>
              <a:gd name="connsiteX10" fmla="*/ 45159 w 2247500"/>
              <a:gd name="connsiteY10" fmla="*/ 289387 h 2448845"/>
              <a:gd name="connsiteX11" fmla="*/ 45159 w 2247500"/>
              <a:gd name="connsiteY11" fmla="*/ 1709792 h 2448845"/>
              <a:gd name="connsiteX12" fmla="*/ 45160 w 2247500"/>
              <a:gd name="connsiteY12" fmla="*/ 1709792 h 2448845"/>
              <a:gd name="connsiteX13" fmla="*/ 45160 w 2247500"/>
              <a:gd name="connsiteY13" fmla="*/ 2448845 h 2448845"/>
              <a:gd name="connsiteX14" fmla="*/ 1 w 2247500"/>
              <a:gd name="connsiteY14" fmla="*/ 2448845 h 2448845"/>
              <a:gd name="connsiteX15" fmla="*/ 1 w 2247500"/>
              <a:gd name="connsiteY15" fmla="*/ 1818423 h 2448845"/>
              <a:gd name="connsiteX16" fmla="*/ 0 w 2247500"/>
              <a:gd name="connsiteY16" fmla="*/ 1818423 h 2448845"/>
              <a:gd name="connsiteX17" fmla="*/ 0 w 2247500"/>
              <a:gd name="connsiteY17" fmla="*/ 289387 h 2448845"/>
              <a:gd name="connsiteX18" fmla="*/ 289158 w 2247500"/>
              <a:gd name="connsiteY18" fmla="*/ 181 h 2448845"/>
              <a:gd name="connsiteX19" fmla="*/ 1378154 w 2247500"/>
              <a:gd name="connsiteY19" fmla="*/ 181 h 244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7500" h="2448845">
                <a:moveTo>
                  <a:pt x="1423417" y="0"/>
                </a:moveTo>
                <a:lnTo>
                  <a:pt x="2098708" y="0"/>
                </a:lnTo>
                <a:cubicBezTo>
                  <a:pt x="2180804" y="0"/>
                  <a:pt x="2247500" y="66747"/>
                  <a:pt x="2247500" y="148791"/>
                </a:cubicBezTo>
                <a:lnTo>
                  <a:pt x="2247500" y="152980"/>
                </a:lnTo>
                <a:lnTo>
                  <a:pt x="2202342" y="152980"/>
                </a:lnTo>
                <a:lnTo>
                  <a:pt x="2202342" y="148791"/>
                </a:lnTo>
                <a:cubicBezTo>
                  <a:pt x="2202342" y="91605"/>
                  <a:pt x="2155936" y="45165"/>
                  <a:pt x="2098708" y="45165"/>
                </a:cubicBezTo>
                <a:lnTo>
                  <a:pt x="908989" y="45165"/>
                </a:lnTo>
                <a:lnTo>
                  <a:pt x="863727" y="45438"/>
                </a:lnTo>
                <a:lnTo>
                  <a:pt x="289158" y="45438"/>
                </a:lnTo>
                <a:cubicBezTo>
                  <a:pt x="154724" y="45438"/>
                  <a:pt x="45159" y="154710"/>
                  <a:pt x="45159" y="289387"/>
                </a:cubicBezTo>
                <a:lnTo>
                  <a:pt x="45159" y="1709792"/>
                </a:lnTo>
                <a:lnTo>
                  <a:pt x="45160" y="1709792"/>
                </a:lnTo>
                <a:lnTo>
                  <a:pt x="45160" y="2448845"/>
                </a:lnTo>
                <a:lnTo>
                  <a:pt x="1" y="2448845"/>
                </a:lnTo>
                <a:lnTo>
                  <a:pt x="1" y="1818423"/>
                </a:lnTo>
                <a:lnTo>
                  <a:pt x="0" y="1818423"/>
                </a:lnTo>
                <a:lnTo>
                  <a:pt x="0" y="289387"/>
                </a:lnTo>
                <a:cubicBezTo>
                  <a:pt x="0" y="129851"/>
                  <a:pt x="129648" y="181"/>
                  <a:pt x="289158" y="181"/>
                </a:cubicBezTo>
                <a:lnTo>
                  <a:pt x="1378154" y="181"/>
                </a:lnTo>
                <a:close/>
              </a:path>
            </a:pathLst>
          </a:custGeom>
          <a:solidFill>
            <a:schemeClr val="accent3"/>
          </a:solidFill>
          <a:ln w="12700">
            <a:miter lim="400000"/>
          </a:ln>
        </p:spPr>
        <p:txBody>
          <a:bodyPr wrap="square" lIns="28575" tIns="28575" rIns="28575" bIns="28575"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dirty="0"/>
          </a:p>
        </p:txBody>
      </p:sp>
      <p:sp>
        <p:nvSpPr>
          <p:cNvPr id="28" name="Freeform: Shape 53">
            <a:extLst>
              <a:ext uri="{FF2B5EF4-FFF2-40B4-BE49-F238E27FC236}">
                <a16:creationId xmlns:a16="http://schemas.microsoft.com/office/drawing/2014/main" id="{61B5E688-1D81-0149-A8EC-686FF85B2FA9}"/>
              </a:ext>
            </a:extLst>
          </p:cNvPr>
          <p:cNvSpPr/>
          <p:nvPr/>
        </p:nvSpPr>
        <p:spPr>
          <a:xfrm>
            <a:off x="5991381" y="1763434"/>
            <a:ext cx="3501401" cy="3922674"/>
          </a:xfrm>
          <a:custGeom>
            <a:avLst/>
            <a:gdLst>
              <a:gd name="connsiteX0" fmla="*/ 289190 w 3501401"/>
              <a:gd name="connsiteY0" fmla="*/ 0 h 3922674"/>
              <a:gd name="connsiteX1" fmla="*/ 2491344 w 3501401"/>
              <a:gd name="connsiteY1" fmla="*/ 0 h 3922674"/>
              <a:gd name="connsiteX2" fmla="*/ 2536408 w 3501401"/>
              <a:gd name="connsiteY2" fmla="*/ 0 h 3922674"/>
              <a:gd name="connsiteX3" fmla="*/ 3353402 w 3501401"/>
              <a:gd name="connsiteY3" fmla="*/ 0 h 3922674"/>
              <a:gd name="connsiteX4" fmla="*/ 3501401 w 3501401"/>
              <a:gd name="connsiteY4" fmla="*/ 148771 h 3922674"/>
              <a:gd name="connsiteX5" fmla="*/ 3455851 w 3501401"/>
              <a:gd name="connsiteY5" fmla="*/ 148771 h 3922674"/>
              <a:gd name="connsiteX6" fmla="*/ 3353402 w 3501401"/>
              <a:gd name="connsiteY6" fmla="*/ 45251 h 3922674"/>
              <a:gd name="connsiteX7" fmla="*/ 2184647 w 3501401"/>
              <a:gd name="connsiteY7" fmla="*/ 45251 h 3922674"/>
              <a:gd name="connsiteX8" fmla="*/ 2139421 w 3501401"/>
              <a:gd name="connsiteY8" fmla="*/ 45251 h 3922674"/>
              <a:gd name="connsiteX9" fmla="*/ 856384 w 3501401"/>
              <a:gd name="connsiteY9" fmla="*/ 45251 h 3922674"/>
              <a:gd name="connsiteX10" fmla="*/ 811158 w 3501401"/>
              <a:gd name="connsiteY10" fmla="*/ 45251 h 3922674"/>
              <a:gd name="connsiteX11" fmla="*/ 289190 w 3501401"/>
              <a:gd name="connsiteY11" fmla="*/ 45251 h 3922674"/>
              <a:gd name="connsiteX12" fmla="*/ 45227 w 3501401"/>
              <a:gd name="connsiteY12" fmla="*/ 289285 h 3922674"/>
              <a:gd name="connsiteX13" fmla="*/ 45227 w 3501401"/>
              <a:gd name="connsiteY13" fmla="*/ 3183618 h 3922674"/>
              <a:gd name="connsiteX14" fmla="*/ 45227 w 3501401"/>
              <a:gd name="connsiteY14" fmla="*/ 3183618 h 3922674"/>
              <a:gd name="connsiteX15" fmla="*/ 45227 w 3501401"/>
              <a:gd name="connsiteY15" fmla="*/ 3922674 h 3922674"/>
              <a:gd name="connsiteX16" fmla="*/ 0 w 3501401"/>
              <a:gd name="connsiteY16" fmla="*/ 3922674 h 3922674"/>
              <a:gd name="connsiteX17" fmla="*/ 0 w 3501401"/>
              <a:gd name="connsiteY17" fmla="*/ 3292250 h 3922674"/>
              <a:gd name="connsiteX18" fmla="*/ 0 w 3501401"/>
              <a:gd name="connsiteY18" fmla="*/ 3183618 h 3922674"/>
              <a:gd name="connsiteX19" fmla="*/ 0 w 3501401"/>
              <a:gd name="connsiteY19" fmla="*/ 289285 h 3922674"/>
              <a:gd name="connsiteX20" fmla="*/ 289190 w 3501401"/>
              <a:gd name="connsiteY20" fmla="*/ 0 h 392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401" h="3922674">
                <a:moveTo>
                  <a:pt x="289190" y="0"/>
                </a:moveTo>
                <a:lnTo>
                  <a:pt x="2491344" y="0"/>
                </a:lnTo>
                <a:lnTo>
                  <a:pt x="2536408" y="0"/>
                </a:lnTo>
                <a:lnTo>
                  <a:pt x="3353402" y="0"/>
                </a:lnTo>
                <a:cubicBezTo>
                  <a:pt x="3430563" y="0"/>
                  <a:pt x="3493782" y="72084"/>
                  <a:pt x="3501401" y="148771"/>
                </a:cubicBezTo>
                <a:lnTo>
                  <a:pt x="3455851" y="148771"/>
                </a:lnTo>
                <a:cubicBezTo>
                  <a:pt x="3448556" y="96376"/>
                  <a:pt x="3405437" y="45251"/>
                  <a:pt x="3353402" y="45251"/>
                </a:cubicBezTo>
                <a:lnTo>
                  <a:pt x="2184647" y="45251"/>
                </a:lnTo>
                <a:lnTo>
                  <a:pt x="2139421" y="45251"/>
                </a:lnTo>
                <a:lnTo>
                  <a:pt x="856384" y="45251"/>
                </a:lnTo>
                <a:lnTo>
                  <a:pt x="811158" y="45251"/>
                </a:lnTo>
                <a:lnTo>
                  <a:pt x="289190" y="45251"/>
                </a:lnTo>
                <a:cubicBezTo>
                  <a:pt x="154808" y="45251"/>
                  <a:pt x="45227" y="154645"/>
                  <a:pt x="45227" y="289285"/>
                </a:cubicBezTo>
                <a:lnTo>
                  <a:pt x="45227" y="3183618"/>
                </a:lnTo>
                <a:lnTo>
                  <a:pt x="45227" y="3183618"/>
                </a:lnTo>
                <a:lnTo>
                  <a:pt x="45227" y="3922674"/>
                </a:lnTo>
                <a:lnTo>
                  <a:pt x="0" y="3922674"/>
                </a:lnTo>
                <a:lnTo>
                  <a:pt x="0" y="3292250"/>
                </a:lnTo>
                <a:lnTo>
                  <a:pt x="0" y="3183618"/>
                </a:lnTo>
                <a:lnTo>
                  <a:pt x="0" y="289285"/>
                </a:lnTo>
                <a:cubicBezTo>
                  <a:pt x="0" y="129718"/>
                  <a:pt x="129682" y="0"/>
                  <a:pt x="289190" y="0"/>
                </a:cubicBezTo>
                <a:close/>
              </a:path>
            </a:pathLst>
          </a:custGeom>
          <a:solidFill>
            <a:schemeClr val="accent5"/>
          </a:solidFill>
          <a:ln w="12700">
            <a:miter lim="400000"/>
          </a:ln>
        </p:spPr>
        <p:txBody>
          <a:bodyPr wrap="square" lIns="28575" tIns="28575" rIns="28575" bIns="28575"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dirty="0"/>
          </a:p>
        </p:txBody>
      </p:sp>
      <p:sp>
        <p:nvSpPr>
          <p:cNvPr id="29" name="Freeform: Shape 52">
            <a:extLst>
              <a:ext uri="{FF2B5EF4-FFF2-40B4-BE49-F238E27FC236}">
                <a16:creationId xmlns:a16="http://schemas.microsoft.com/office/drawing/2014/main" id="{31FFFEEA-43AA-AE48-ACFC-4A8176017858}"/>
              </a:ext>
            </a:extLst>
          </p:cNvPr>
          <p:cNvSpPr/>
          <p:nvPr/>
        </p:nvSpPr>
        <p:spPr>
          <a:xfrm>
            <a:off x="5911718" y="951518"/>
            <a:ext cx="358885" cy="4734587"/>
          </a:xfrm>
          <a:custGeom>
            <a:avLst/>
            <a:gdLst>
              <a:gd name="connsiteX0" fmla="*/ 289185 w 358885"/>
              <a:gd name="connsiteY0" fmla="*/ 0 h 4734587"/>
              <a:gd name="connsiteX1" fmla="*/ 358885 w 358885"/>
              <a:gd name="connsiteY1" fmla="*/ 0 h 4734587"/>
              <a:gd name="connsiteX2" fmla="*/ 358885 w 358885"/>
              <a:gd name="connsiteY2" fmla="*/ 45156 h 4734587"/>
              <a:gd name="connsiteX3" fmla="*/ 289185 w 358885"/>
              <a:gd name="connsiteY3" fmla="*/ 45156 h 4734587"/>
              <a:gd name="connsiteX4" fmla="*/ 45209 w 358885"/>
              <a:gd name="connsiteY4" fmla="*/ 289114 h 4734587"/>
              <a:gd name="connsiteX5" fmla="*/ 45209 w 358885"/>
              <a:gd name="connsiteY5" fmla="*/ 3995534 h 4734587"/>
              <a:gd name="connsiteX6" fmla="*/ 45209 w 358885"/>
              <a:gd name="connsiteY6" fmla="*/ 4104165 h 4734587"/>
              <a:gd name="connsiteX7" fmla="*/ 45209 w 358885"/>
              <a:gd name="connsiteY7" fmla="*/ 4734587 h 4734587"/>
              <a:gd name="connsiteX8" fmla="*/ 0 w 358885"/>
              <a:gd name="connsiteY8" fmla="*/ 4734587 h 4734587"/>
              <a:gd name="connsiteX9" fmla="*/ 0 w 358885"/>
              <a:gd name="connsiteY9" fmla="*/ 4104165 h 4734587"/>
              <a:gd name="connsiteX10" fmla="*/ 0 w 358885"/>
              <a:gd name="connsiteY10" fmla="*/ 3995534 h 4734587"/>
              <a:gd name="connsiteX11" fmla="*/ 0 w 358885"/>
              <a:gd name="connsiteY11" fmla="*/ 289114 h 4734587"/>
              <a:gd name="connsiteX12" fmla="*/ 289185 w 358885"/>
              <a:gd name="connsiteY12" fmla="*/ 0 h 47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885" h="4734587">
                <a:moveTo>
                  <a:pt x="289185" y="0"/>
                </a:moveTo>
                <a:lnTo>
                  <a:pt x="358885" y="0"/>
                </a:lnTo>
                <a:lnTo>
                  <a:pt x="358885" y="45156"/>
                </a:lnTo>
                <a:lnTo>
                  <a:pt x="289185" y="45156"/>
                </a:lnTo>
                <a:cubicBezTo>
                  <a:pt x="154753" y="45156"/>
                  <a:pt x="45209" y="154602"/>
                  <a:pt x="45209" y="289114"/>
                </a:cubicBezTo>
                <a:lnTo>
                  <a:pt x="45209" y="3995534"/>
                </a:lnTo>
                <a:lnTo>
                  <a:pt x="45209" y="4104165"/>
                </a:lnTo>
                <a:lnTo>
                  <a:pt x="45209" y="4734587"/>
                </a:lnTo>
                <a:lnTo>
                  <a:pt x="0" y="4734587"/>
                </a:lnTo>
                <a:lnTo>
                  <a:pt x="0" y="4104165"/>
                </a:lnTo>
                <a:lnTo>
                  <a:pt x="0" y="3995534"/>
                </a:lnTo>
                <a:lnTo>
                  <a:pt x="0" y="289114"/>
                </a:lnTo>
                <a:cubicBezTo>
                  <a:pt x="0" y="129729"/>
                  <a:pt x="129647" y="0"/>
                  <a:pt x="289185" y="0"/>
                </a:cubicBezTo>
                <a:close/>
              </a:path>
            </a:pathLst>
          </a:custGeom>
          <a:solidFill>
            <a:schemeClr val="accent6"/>
          </a:solidFill>
          <a:ln w="12700">
            <a:miter lim="400000"/>
          </a:ln>
        </p:spPr>
        <p:txBody>
          <a:bodyPr wrap="square" lIns="28575" tIns="28575" rIns="28575" bIns="28575"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dirty="0"/>
          </a:p>
        </p:txBody>
      </p:sp>
      <p:grpSp>
        <p:nvGrpSpPr>
          <p:cNvPr id="30" name="Group 35">
            <a:extLst>
              <a:ext uri="{FF2B5EF4-FFF2-40B4-BE49-F238E27FC236}">
                <a16:creationId xmlns:a16="http://schemas.microsoft.com/office/drawing/2014/main" id="{D53305A2-454A-9649-ADB8-301987F79724}"/>
              </a:ext>
            </a:extLst>
          </p:cNvPr>
          <p:cNvGrpSpPr/>
          <p:nvPr/>
        </p:nvGrpSpPr>
        <p:grpSpPr>
          <a:xfrm>
            <a:off x="2046086" y="4948471"/>
            <a:ext cx="3586256" cy="747153"/>
            <a:chOff x="325865" y="3941795"/>
            <a:chExt cx="1417949" cy="873798"/>
          </a:xfrm>
        </p:grpSpPr>
        <p:sp>
          <p:nvSpPr>
            <p:cNvPr id="31" name="TextBox 38">
              <a:extLst>
                <a:ext uri="{FF2B5EF4-FFF2-40B4-BE49-F238E27FC236}">
                  <a16:creationId xmlns:a16="http://schemas.microsoft.com/office/drawing/2014/main" id="{7BD617C9-BB76-4942-9184-AA9971205A3E}"/>
                </a:ext>
              </a:extLst>
            </p:cNvPr>
            <p:cNvSpPr txBox="1"/>
            <p:nvPr/>
          </p:nvSpPr>
          <p:spPr>
            <a:xfrm>
              <a:off x="325865" y="3941795"/>
              <a:ext cx="1417949" cy="369332"/>
            </a:xfrm>
            <a:prstGeom prst="rect">
              <a:avLst/>
            </a:prstGeom>
            <a:noFill/>
          </p:spPr>
          <p:txBody>
            <a:bodyPr wrap="square" lIns="0" rIns="0" rtlCol="0" anchor="b">
              <a:spAutoFit/>
            </a:bodyPr>
            <a:lstStyle/>
            <a:p>
              <a:pPr algn="r"/>
              <a:r>
                <a:rPr lang="en-US" b="1" noProof="1">
                  <a:latin typeface="BrownStd Regular Alternate" pitchFamily="2" charset="77"/>
                  <a:cs typeface="Times New Roman" panose="02020603050405020304" pitchFamily="18" charset="0"/>
                </a:rPr>
                <a:t>Fase 1</a:t>
              </a:r>
            </a:p>
          </p:txBody>
        </p:sp>
        <p:sp>
          <p:nvSpPr>
            <p:cNvPr id="32" name="TextBox 42">
              <a:extLst>
                <a:ext uri="{FF2B5EF4-FFF2-40B4-BE49-F238E27FC236}">
                  <a16:creationId xmlns:a16="http://schemas.microsoft.com/office/drawing/2014/main" id="{34C4CA5A-2C41-D14F-B771-AF23B3ADBE93}"/>
                </a:ext>
              </a:extLst>
            </p:cNvPr>
            <p:cNvSpPr txBox="1"/>
            <p:nvPr/>
          </p:nvSpPr>
          <p:spPr>
            <a:xfrm>
              <a:off x="325865" y="4307762"/>
              <a:ext cx="1414185" cy="507831"/>
            </a:xfrm>
            <a:prstGeom prst="rect">
              <a:avLst/>
            </a:prstGeom>
            <a:noFill/>
          </p:spPr>
          <p:txBody>
            <a:bodyPr wrap="square" lIns="0" rIns="0" rtlCol="0" anchor="t">
              <a:spAutoFit/>
            </a:bodyPr>
            <a:lstStyle/>
            <a:p>
              <a:pPr algn="just"/>
              <a:r>
                <a:rPr lang="es-ES" sz="900" noProof="1">
                  <a:solidFill>
                    <a:schemeClr val="tx1">
                      <a:lumMod val="65000"/>
                      <a:lumOff val="35000"/>
                    </a:schemeClr>
                  </a:solidFill>
                  <a:latin typeface="BrownStd Regular Alternate" pitchFamily="2" charset="77"/>
                  <a:cs typeface="Times New Roman" panose="02020603050405020304" pitchFamily="18" charset="0"/>
                </a:rPr>
                <a:t>Se identificaron 2 acuerdos que regulan la investigación en la fundación universitaria del área andina y politica SAEV.</a:t>
              </a:r>
              <a:endParaRPr lang="en-US" sz="900" noProof="1">
                <a:solidFill>
                  <a:schemeClr val="tx1">
                    <a:lumMod val="65000"/>
                    <a:lumOff val="35000"/>
                  </a:schemeClr>
                </a:solidFill>
                <a:latin typeface="BrownStd Regular Alternate" pitchFamily="2" charset="77"/>
                <a:cs typeface="Times New Roman" panose="02020603050405020304" pitchFamily="18" charset="0"/>
              </a:endParaRPr>
            </a:p>
          </p:txBody>
        </p:sp>
      </p:grpSp>
      <p:grpSp>
        <p:nvGrpSpPr>
          <p:cNvPr id="33" name="Group 35">
            <a:extLst>
              <a:ext uri="{FF2B5EF4-FFF2-40B4-BE49-F238E27FC236}">
                <a16:creationId xmlns:a16="http://schemas.microsoft.com/office/drawing/2014/main" id="{8CFF0435-905A-B94E-A707-B8ECB291BC03}"/>
              </a:ext>
            </a:extLst>
          </p:cNvPr>
          <p:cNvGrpSpPr/>
          <p:nvPr/>
        </p:nvGrpSpPr>
        <p:grpSpPr>
          <a:xfrm>
            <a:off x="6376623" y="4697116"/>
            <a:ext cx="5085064" cy="1089242"/>
            <a:chOff x="325865" y="4003350"/>
            <a:chExt cx="1485504" cy="1089242"/>
          </a:xfrm>
        </p:grpSpPr>
        <p:sp>
          <p:nvSpPr>
            <p:cNvPr id="34" name="TextBox 38">
              <a:extLst>
                <a:ext uri="{FF2B5EF4-FFF2-40B4-BE49-F238E27FC236}">
                  <a16:creationId xmlns:a16="http://schemas.microsoft.com/office/drawing/2014/main" id="{47AEA63F-AC74-C141-B054-BA5266A22119}"/>
                </a:ext>
              </a:extLst>
            </p:cNvPr>
            <p:cNvSpPr txBox="1"/>
            <p:nvPr/>
          </p:nvSpPr>
          <p:spPr>
            <a:xfrm>
              <a:off x="325865" y="4003350"/>
              <a:ext cx="1417949" cy="307777"/>
            </a:xfrm>
            <a:prstGeom prst="rect">
              <a:avLst/>
            </a:prstGeom>
            <a:noFill/>
          </p:spPr>
          <p:txBody>
            <a:bodyPr wrap="square" lIns="0" rIns="0" rtlCol="0" anchor="b">
              <a:spAutoFit/>
            </a:bodyPr>
            <a:lstStyle/>
            <a:p>
              <a:pPr algn="r"/>
              <a:endParaRPr lang="en-US" b="1" cap="all" noProof="1"/>
            </a:p>
          </p:txBody>
        </p:sp>
        <p:sp>
          <p:nvSpPr>
            <p:cNvPr id="35" name="TextBox 42">
              <a:extLst>
                <a:ext uri="{FF2B5EF4-FFF2-40B4-BE49-F238E27FC236}">
                  <a16:creationId xmlns:a16="http://schemas.microsoft.com/office/drawing/2014/main" id="{047A3F6A-174F-A94F-A75B-2B98E9C957FD}"/>
                </a:ext>
              </a:extLst>
            </p:cNvPr>
            <p:cNvSpPr txBox="1"/>
            <p:nvPr/>
          </p:nvSpPr>
          <p:spPr>
            <a:xfrm>
              <a:off x="325865" y="4307762"/>
              <a:ext cx="1485504" cy="784830"/>
            </a:xfrm>
            <a:prstGeom prst="rect">
              <a:avLst/>
            </a:prstGeom>
            <a:noFill/>
          </p:spPr>
          <p:txBody>
            <a:bodyPr wrap="square" lIns="0" rIns="0" rtlCol="0" anchor="t">
              <a:spAutoFit/>
            </a:bodyPr>
            <a:lstStyle/>
            <a:p>
              <a:pPr marL="171450" indent="-171450">
                <a:buFont typeface="Arial" panose="020B0604020202020204" pitchFamily="34" charset="0"/>
                <a:buChar char="•"/>
              </a:pPr>
              <a:r>
                <a:rPr lang="es-ES" sz="900" noProof="1">
                  <a:solidFill>
                    <a:schemeClr val="tx1">
                      <a:lumMod val="65000"/>
                      <a:lumOff val="35000"/>
                    </a:schemeClr>
                  </a:solidFill>
                  <a:latin typeface="BrownStd Regular Alternate" pitchFamily="2" charset="77"/>
                </a:rPr>
                <a:t>Acuerdo 011 del 2011 reglamenta el Sistema Institucional de Investigación e Innovación.</a:t>
              </a:r>
            </a:p>
            <a:p>
              <a:pPr marL="171450" indent="-171450">
                <a:buFont typeface="Arial" panose="020B0604020202020204" pitchFamily="34" charset="0"/>
                <a:buChar char="•"/>
              </a:pPr>
              <a:r>
                <a:rPr lang="es-ES" sz="900" noProof="1">
                  <a:solidFill>
                    <a:schemeClr val="tx1">
                      <a:lumMod val="65000"/>
                      <a:lumOff val="35000"/>
                    </a:schemeClr>
                  </a:solidFill>
                  <a:latin typeface="BrownStd Regular Alternate" pitchFamily="2" charset="77"/>
                </a:rPr>
                <a:t>Acuerdo 10 del 2012 concerniente a la reglamentación de trabajos de grados.</a:t>
              </a:r>
            </a:p>
            <a:p>
              <a:pPr marL="171450" indent="-171450">
                <a:buFont typeface="Arial" panose="020B0604020202020204" pitchFamily="34" charset="0"/>
                <a:buChar char="•"/>
              </a:pPr>
              <a:r>
                <a:rPr lang="es-ES" sz="900" noProof="1">
                  <a:solidFill>
                    <a:schemeClr val="tx1">
                      <a:lumMod val="65000"/>
                      <a:lumOff val="35000"/>
                    </a:schemeClr>
                  </a:solidFill>
                  <a:latin typeface="BrownStd Regular Alternate" pitchFamily="2" charset="77"/>
                </a:rPr>
                <a:t>La Facultad de Ciencias Administrativas, Económicas y Financieras a través del programa de Administración de Empresas Virtual aprobó la política  para el semillero SAEV</a:t>
              </a:r>
            </a:p>
            <a:p>
              <a:endParaRPr lang="en-US" sz="900" noProof="1">
                <a:solidFill>
                  <a:schemeClr val="tx1">
                    <a:lumMod val="65000"/>
                    <a:lumOff val="35000"/>
                  </a:schemeClr>
                </a:solidFill>
                <a:latin typeface="BrownStd Regular Alternate" pitchFamily="2" charset="77"/>
              </a:endParaRPr>
            </a:p>
          </p:txBody>
        </p:sp>
      </p:grpSp>
      <p:sp>
        <p:nvSpPr>
          <p:cNvPr id="36" name="Rectángulo 35">
            <a:extLst>
              <a:ext uri="{FF2B5EF4-FFF2-40B4-BE49-F238E27FC236}">
                <a16:creationId xmlns:a16="http://schemas.microsoft.com/office/drawing/2014/main" id="{BBB2FC3D-290D-5F47-A309-9379F85C5024}"/>
              </a:ext>
            </a:extLst>
          </p:cNvPr>
          <p:cNvSpPr/>
          <p:nvPr/>
        </p:nvSpPr>
        <p:spPr>
          <a:xfrm>
            <a:off x="197110" y="3207318"/>
            <a:ext cx="2736647" cy="646331"/>
          </a:xfrm>
          <a:prstGeom prst="rect">
            <a:avLst/>
          </a:prstGeom>
        </p:spPr>
        <p:txBody>
          <a:bodyPr wrap="none">
            <a:spAutoFit/>
          </a:bodyPr>
          <a:lstStyle/>
          <a:p>
            <a:pPr algn="ctr"/>
            <a:r>
              <a:rPr lang="es-CO" dirty="0">
                <a:latin typeface="BrownStd Regular Alternate" pitchFamily="2" charset="77"/>
                <a:ea typeface="Times New Roman" panose="02020603050405020304" pitchFamily="18" charset="0"/>
              </a:rPr>
              <a:t>El acuerdo 011 del 2011, </a:t>
            </a:r>
          </a:p>
          <a:p>
            <a:pPr algn="ctr"/>
            <a:r>
              <a:rPr lang="es-ES" dirty="0">
                <a:latin typeface="BrownStd Regular Alternate" pitchFamily="2" charset="77"/>
              </a:rPr>
              <a:t>apoya</a:t>
            </a:r>
            <a:endParaRPr lang="es-CO" dirty="0">
              <a:latin typeface="BrownStd Regular Alternate" pitchFamily="2" charset="77"/>
            </a:endParaRPr>
          </a:p>
        </p:txBody>
      </p:sp>
      <p:sp>
        <p:nvSpPr>
          <p:cNvPr id="37" name="Rectángulo 36">
            <a:extLst>
              <a:ext uri="{FF2B5EF4-FFF2-40B4-BE49-F238E27FC236}">
                <a16:creationId xmlns:a16="http://schemas.microsoft.com/office/drawing/2014/main" id="{C7C5C494-CD93-B247-82BB-5B70CBF2297B}"/>
              </a:ext>
            </a:extLst>
          </p:cNvPr>
          <p:cNvSpPr/>
          <p:nvPr/>
        </p:nvSpPr>
        <p:spPr>
          <a:xfrm>
            <a:off x="3980149" y="1139844"/>
            <a:ext cx="447558" cy="369332"/>
          </a:xfrm>
          <a:prstGeom prst="rect">
            <a:avLst/>
          </a:prstGeom>
        </p:spPr>
        <p:txBody>
          <a:bodyPr wrap="none">
            <a:spAutoFit/>
          </a:bodyPr>
          <a:lstStyle/>
          <a:p>
            <a:r>
              <a:rPr lang="en-US" dirty="0">
                <a:solidFill>
                  <a:schemeClr val="tx1"/>
                </a:solidFill>
                <a:latin typeface="BrownStd Regular Alternate" pitchFamily="2" charset="77"/>
              </a:rPr>
              <a:t>la </a:t>
            </a:r>
            <a:endParaRPr lang="es-CO" dirty="0">
              <a:solidFill>
                <a:schemeClr val="tx1"/>
              </a:solidFill>
              <a:latin typeface="BrownStd Regular Alternate" pitchFamily="2" charset="77"/>
            </a:endParaRPr>
          </a:p>
        </p:txBody>
      </p:sp>
      <p:sp>
        <p:nvSpPr>
          <p:cNvPr id="38" name="Rectángulo 37">
            <a:extLst>
              <a:ext uri="{FF2B5EF4-FFF2-40B4-BE49-F238E27FC236}">
                <a16:creationId xmlns:a16="http://schemas.microsoft.com/office/drawing/2014/main" id="{3D075124-07F4-8742-940C-105C18F775A5}"/>
              </a:ext>
            </a:extLst>
          </p:cNvPr>
          <p:cNvSpPr/>
          <p:nvPr/>
        </p:nvSpPr>
        <p:spPr>
          <a:xfrm>
            <a:off x="3917820" y="1907025"/>
            <a:ext cx="364202" cy="369332"/>
          </a:xfrm>
          <a:prstGeom prst="rect">
            <a:avLst/>
          </a:prstGeom>
        </p:spPr>
        <p:txBody>
          <a:bodyPr wrap="none">
            <a:spAutoFit/>
          </a:bodyPr>
          <a:lstStyle/>
          <a:p>
            <a:r>
              <a:rPr lang="en-US" dirty="0">
                <a:solidFill>
                  <a:schemeClr val="tx1"/>
                </a:solidFill>
                <a:latin typeface="BrownStd Regular Alternate" pitchFamily="2" charset="77"/>
              </a:rPr>
              <a:t>y </a:t>
            </a:r>
            <a:endParaRPr lang="es-CO" dirty="0">
              <a:solidFill>
                <a:schemeClr val="tx1"/>
              </a:solidFill>
              <a:latin typeface="BrownStd Regular Alternate" pitchFamily="2" charset="77"/>
            </a:endParaRPr>
          </a:p>
        </p:txBody>
      </p:sp>
      <p:sp>
        <p:nvSpPr>
          <p:cNvPr id="39" name="Rectángulo 38">
            <a:extLst>
              <a:ext uri="{FF2B5EF4-FFF2-40B4-BE49-F238E27FC236}">
                <a16:creationId xmlns:a16="http://schemas.microsoft.com/office/drawing/2014/main" id="{00465588-68B6-B547-A78B-2B8C2B073562}"/>
              </a:ext>
            </a:extLst>
          </p:cNvPr>
          <p:cNvSpPr/>
          <p:nvPr/>
        </p:nvSpPr>
        <p:spPr>
          <a:xfrm rot="16200000">
            <a:off x="5627339" y="2581331"/>
            <a:ext cx="1035861" cy="276999"/>
          </a:xfrm>
          <a:prstGeom prst="rect">
            <a:avLst/>
          </a:prstGeom>
        </p:spPr>
        <p:txBody>
          <a:bodyPr wrap="none">
            <a:spAutoFit/>
          </a:bodyPr>
          <a:lstStyle/>
          <a:p>
            <a:r>
              <a:rPr lang="en-US" sz="1200" dirty="0">
                <a:solidFill>
                  <a:schemeClr val="tx1"/>
                </a:solidFill>
                <a:latin typeface="BrownStd Regular Alternate" pitchFamily="2" charset="77"/>
              </a:rPr>
              <a:t>Se vinculen </a:t>
            </a:r>
            <a:endParaRPr lang="es-CO" sz="1200" dirty="0">
              <a:solidFill>
                <a:schemeClr val="tx1"/>
              </a:solidFill>
              <a:latin typeface="BrownStd Regular Alternate" pitchFamily="2" charset="77"/>
            </a:endParaRPr>
          </a:p>
        </p:txBody>
      </p:sp>
      <p:sp>
        <p:nvSpPr>
          <p:cNvPr id="40" name="Rectángulo 39">
            <a:extLst>
              <a:ext uri="{FF2B5EF4-FFF2-40B4-BE49-F238E27FC236}">
                <a16:creationId xmlns:a16="http://schemas.microsoft.com/office/drawing/2014/main" id="{709DE061-83C9-BF4D-AAF2-37287904A06E}"/>
              </a:ext>
            </a:extLst>
          </p:cNvPr>
          <p:cNvSpPr/>
          <p:nvPr/>
        </p:nvSpPr>
        <p:spPr>
          <a:xfrm>
            <a:off x="9331879" y="3606720"/>
            <a:ext cx="2895966" cy="646331"/>
          </a:xfrm>
          <a:prstGeom prst="rect">
            <a:avLst/>
          </a:prstGeom>
        </p:spPr>
        <p:txBody>
          <a:bodyPr wrap="square">
            <a:spAutoFit/>
          </a:bodyPr>
          <a:lstStyle/>
          <a:p>
            <a:r>
              <a:rPr lang="es-CO" dirty="0">
                <a:latin typeface="BrownStd Regular Alternate" pitchFamily="2" charset="77"/>
                <a:ea typeface="Times New Roman" panose="02020603050405020304" pitchFamily="18" charset="0"/>
              </a:rPr>
              <a:t>El acuerdo 10 del 2012</a:t>
            </a:r>
          </a:p>
          <a:p>
            <a:pPr algn="ctr"/>
            <a:r>
              <a:rPr lang="es-CO" dirty="0">
                <a:latin typeface="BrownStd Regular Alternate" pitchFamily="2" charset="77"/>
                <a:ea typeface="Times New Roman" panose="02020603050405020304" pitchFamily="18" charset="0"/>
              </a:rPr>
              <a:t>busca </a:t>
            </a:r>
            <a:endParaRPr lang="es-CO" dirty="0">
              <a:latin typeface="BrownStd Regular Alternate" pitchFamily="2" charset="77"/>
            </a:endParaRPr>
          </a:p>
        </p:txBody>
      </p:sp>
    </p:spTree>
    <p:extLst>
      <p:ext uri="{BB962C8B-B14F-4D97-AF65-F5344CB8AC3E}">
        <p14:creationId xmlns:p14="http://schemas.microsoft.com/office/powerpoint/2010/main" val="34057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1F22811-8E82-D94C-A1E0-E41CFE8C8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1" name="Grupo 40">
            <a:extLst>
              <a:ext uri="{FF2B5EF4-FFF2-40B4-BE49-F238E27FC236}">
                <a16:creationId xmlns:a16="http://schemas.microsoft.com/office/drawing/2014/main" id="{A61A18D8-9137-384F-8FBD-21B058F344AA}"/>
              </a:ext>
            </a:extLst>
          </p:cNvPr>
          <p:cNvGrpSpPr/>
          <p:nvPr/>
        </p:nvGrpSpPr>
        <p:grpSpPr>
          <a:xfrm>
            <a:off x="2754024" y="841394"/>
            <a:ext cx="8655241" cy="3826310"/>
            <a:chOff x="2061524" y="1407615"/>
            <a:chExt cx="6007820" cy="3826310"/>
          </a:xfrm>
        </p:grpSpPr>
        <p:grpSp>
          <p:nvGrpSpPr>
            <p:cNvPr id="42" name="Group 44">
              <a:extLst>
                <a:ext uri="{FF2B5EF4-FFF2-40B4-BE49-F238E27FC236}">
                  <a16:creationId xmlns:a16="http://schemas.microsoft.com/office/drawing/2014/main" id="{92CF5B37-D31F-B74A-9D7F-799793D3C679}"/>
                </a:ext>
              </a:extLst>
            </p:cNvPr>
            <p:cNvGrpSpPr/>
            <p:nvPr/>
          </p:nvGrpSpPr>
          <p:grpSpPr>
            <a:xfrm>
              <a:off x="2061524" y="1407615"/>
              <a:ext cx="6007820" cy="3609164"/>
              <a:chOff x="838200" y="1212994"/>
              <a:chExt cx="10517332" cy="4812219"/>
            </a:xfrm>
          </p:grpSpPr>
          <p:sp>
            <p:nvSpPr>
              <p:cNvPr id="74" name="Rectangle 45">
                <a:extLst>
                  <a:ext uri="{FF2B5EF4-FFF2-40B4-BE49-F238E27FC236}">
                    <a16:creationId xmlns:a16="http://schemas.microsoft.com/office/drawing/2014/main" id="{61F2B9A0-D334-794D-8774-864FFAFFAFAF}"/>
                  </a:ext>
                </a:extLst>
              </p:cNvPr>
              <p:cNvSpPr/>
              <p:nvPr/>
            </p:nvSpPr>
            <p:spPr>
              <a:xfrm>
                <a:off x="838200" y="2333769"/>
                <a:ext cx="3505200" cy="3691444"/>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137160" rIns="205740" rtlCol="0" anchor="t"/>
              <a:lstStyle/>
              <a:p>
                <a:pPr marL="171450" indent="-171450">
                  <a:buFont typeface="Arial" panose="020B0604020202020204" pitchFamily="34" charset="0"/>
                  <a:buChar char="•"/>
                </a:pPr>
                <a:r>
                  <a:rPr lang="en-US" sz="1200" dirty="0">
                    <a:solidFill>
                      <a:schemeClr val="tx1"/>
                    </a:solidFill>
                    <a:latin typeface="BrownStd Regular Alternate" pitchFamily="2" charset="77"/>
                    <a:cs typeface="Times New Roman" panose="02020603050405020304" pitchFamily="18" charset="0"/>
                  </a:rPr>
                  <a:t>Estar matriculado</a:t>
                </a:r>
              </a:p>
              <a:p>
                <a:pPr marL="171450" indent="-171450">
                  <a:buFont typeface="Arial" panose="020B0604020202020204" pitchFamily="34" charset="0"/>
                  <a:buChar char="•"/>
                </a:pPr>
                <a:r>
                  <a:rPr lang="en-US" sz="1200" dirty="0">
                    <a:solidFill>
                      <a:schemeClr val="tx1"/>
                    </a:solidFill>
                    <a:latin typeface="BrownStd Regular Alternate" pitchFamily="2" charset="77"/>
                    <a:cs typeface="Times New Roman" panose="02020603050405020304" pitchFamily="18" charset="0"/>
                  </a:rPr>
                  <a:t>No tener antecedents disciplinarios .</a:t>
                </a:r>
              </a:p>
              <a:p>
                <a:pPr marL="171450" indent="-171450">
                  <a:buFont typeface="Arial" panose="020B0604020202020204" pitchFamily="34" charset="0"/>
                  <a:buChar char="•"/>
                </a:pPr>
                <a:r>
                  <a:rPr lang="en-US" sz="1200" dirty="0">
                    <a:solidFill>
                      <a:schemeClr val="tx1"/>
                    </a:solidFill>
                    <a:latin typeface="BrownStd Regular Alternate" pitchFamily="2" charset="77"/>
                    <a:cs typeface="Times New Roman" panose="02020603050405020304" pitchFamily="18" charset="0"/>
                  </a:rPr>
                  <a:t>Inscribirse en la convocatoria.</a:t>
                </a:r>
              </a:p>
              <a:p>
                <a:pPr marL="171450" indent="-171450">
                  <a:buFont typeface="Arial" panose="020B0604020202020204" pitchFamily="34" charset="0"/>
                  <a:buChar char="•"/>
                </a:pPr>
                <a:r>
                  <a:rPr lang="es-ES" sz="1200" dirty="0">
                    <a:solidFill>
                      <a:schemeClr val="tx1"/>
                    </a:solidFill>
                    <a:latin typeface="BrownStd Regular Alternate" pitchFamily="2" charset="77"/>
                    <a:cs typeface="Times New Roman" panose="02020603050405020304" pitchFamily="18" charset="0"/>
                  </a:rPr>
                  <a:t>Presentar solicitud pertenecer al semillero.</a:t>
                </a:r>
              </a:p>
              <a:p>
                <a:pPr marL="171450" indent="-171450">
                  <a:buFont typeface="Arial" panose="020B0604020202020204" pitchFamily="34" charset="0"/>
                  <a:buChar char="•"/>
                </a:pPr>
                <a:r>
                  <a:rPr lang="en-US" sz="1200" dirty="0">
                    <a:solidFill>
                      <a:schemeClr val="tx1"/>
                    </a:solidFill>
                    <a:latin typeface="BrownStd Regular Alternate" pitchFamily="2" charset="77"/>
                    <a:cs typeface="Times New Roman" panose="02020603050405020304" pitchFamily="18" charset="0"/>
                  </a:rPr>
                  <a:t>La admisión de estudiantes.</a:t>
                </a:r>
              </a:p>
              <a:p>
                <a:pPr marL="171450" indent="-171450">
                  <a:buFont typeface="Arial" panose="020B0604020202020204" pitchFamily="34" charset="0"/>
                  <a:buChar char="•"/>
                </a:pPr>
                <a:r>
                  <a:rPr lang="en-US" sz="1200" dirty="0">
                    <a:solidFill>
                      <a:schemeClr val="tx1"/>
                    </a:solidFill>
                    <a:latin typeface="BrownStd Regular Alternate" pitchFamily="2" charset="77"/>
                    <a:cs typeface="Times New Roman" panose="02020603050405020304" pitchFamily="18" charset="0"/>
                  </a:rPr>
                  <a:t>Diligenciar formatos de ingreso</a:t>
                </a:r>
              </a:p>
              <a:p>
                <a:endParaRPr lang="en-US" sz="1200" dirty="0">
                  <a:solidFill>
                    <a:schemeClr val="tx1"/>
                  </a:solidFill>
                  <a:latin typeface="BrownStd Regular Alternate" pitchFamily="2" charset="77"/>
                  <a:cs typeface="Times New Roman" panose="02020603050405020304" pitchFamily="18" charset="0"/>
                </a:endParaRPr>
              </a:p>
            </p:txBody>
          </p:sp>
          <p:sp>
            <p:nvSpPr>
              <p:cNvPr id="75" name="Rectangle 46">
                <a:extLst>
                  <a:ext uri="{FF2B5EF4-FFF2-40B4-BE49-F238E27FC236}">
                    <a16:creationId xmlns:a16="http://schemas.microsoft.com/office/drawing/2014/main" id="{18E56C04-04E6-C04E-92CE-4AC065B23D86}"/>
                  </a:ext>
                </a:extLst>
              </p:cNvPr>
              <p:cNvSpPr/>
              <p:nvPr/>
            </p:nvSpPr>
            <p:spPr>
              <a:xfrm>
                <a:off x="4343400" y="2333769"/>
                <a:ext cx="3505200" cy="36914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137160" rIns="205740" rtlCol="0" anchor="t"/>
              <a:lstStyle/>
              <a:p>
                <a:pPr marL="171450" indent="-171450">
                  <a:buFont typeface="Arial" panose="020B0604020202020204" pitchFamily="34" charset="0"/>
                  <a:buChar char="•"/>
                </a:pPr>
                <a:r>
                  <a:rPr lang="en-US" sz="1200" dirty="0">
                    <a:solidFill>
                      <a:schemeClr val="tx1"/>
                    </a:solidFill>
                    <a:latin typeface="BrownStd Regular Alternate" pitchFamily="2" charset="77"/>
                    <a:cs typeface="Times New Roman" panose="02020603050405020304" pitchFamily="18" charset="0"/>
                  </a:rPr>
                  <a:t>Etapa 1 Formación</a:t>
                </a:r>
              </a:p>
              <a:p>
                <a:pPr marL="171450" indent="-171450">
                  <a:buFont typeface="Arial" panose="020B0604020202020204" pitchFamily="34" charset="0"/>
                  <a:buChar char="•"/>
                </a:pPr>
                <a:r>
                  <a:rPr lang="es-ES" sz="1200" dirty="0">
                    <a:solidFill>
                      <a:schemeClr val="tx1"/>
                    </a:solidFill>
                    <a:latin typeface="BrownStd Regular Alternate" pitchFamily="2" charset="77"/>
                    <a:cs typeface="Times New Roman" panose="02020603050405020304" pitchFamily="18" charset="0"/>
                  </a:rPr>
                  <a:t>Etapa 2. Consolidación Trabajo de Grado en Modalidad Semillero de Investigación</a:t>
                </a:r>
                <a:endParaRPr lang="en-US" sz="1200" dirty="0">
                  <a:solidFill>
                    <a:schemeClr val="tx1"/>
                  </a:solidFill>
                  <a:latin typeface="BrownStd Regular Alternate" pitchFamily="2" charset="77"/>
                  <a:cs typeface="Times New Roman" panose="02020603050405020304" pitchFamily="18" charset="0"/>
                </a:endParaRPr>
              </a:p>
            </p:txBody>
          </p:sp>
          <p:sp>
            <p:nvSpPr>
              <p:cNvPr id="76" name="Rectangle 47">
                <a:extLst>
                  <a:ext uri="{FF2B5EF4-FFF2-40B4-BE49-F238E27FC236}">
                    <a16:creationId xmlns:a16="http://schemas.microsoft.com/office/drawing/2014/main" id="{9E8E9B90-1AC4-0740-BBB9-F4904E313263}"/>
                  </a:ext>
                </a:extLst>
              </p:cNvPr>
              <p:cNvSpPr/>
              <p:nvPr/>
            </p:nvSpPr>
            <p:spPr>
              <a:xfrm>
                <a:off x="7848600" y="2333769"/>
                <a:ext cx="3505200" cy="36914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137160" rIns="205740" rtlCol="0" anchor="t"/>
              <a:lstStyle/>
              <a:p>
                <a:pPr marL="171450" indent="-171450">
                  <a:buFont typeface="Arial" panose="020B0604020202020204" pitchFamily="34" charset="0"/>
                  <a:buChar char="•"/>
                </a:pPr>
                <a:r>
                  <a:rPr lang="es-ES" sz="1200" dirty="0">
                    <a:solidFill>
                      <a:schemeClr val="tx1"/>
                    </a:solidFill>
                    <a:latin typeface="BrownStd Regular Alternate" pitchFamily="2" charset="77"/>
                    <a:cs typeface="Times New Roman" panose="02020603050405020304" pitchFamily="18" charset="0"/>
                  </a:rPr>
                  <a:t>Participación de eventos científicos.</a:t>
                </a:r>
              </a:p>
              <a:p>
                <a:pPr marL="171450" indent="-171450">
                  <a:buFont typeface="Arial" panose="020B0604020202020204" pitchFamily="34" charset="0"/>
                  <a:buChar char="•"/>
                </a:pPr>
                <a:r>
                  <a:rPr lang="es-ES" sz="1200" dirty="0">
                    <a:solidFill>
                      <a:schemeClr val="tx1"/>
                    </a:solidFill>
                    <a:latin typeface="BrownStd Regular Alternate" pitchFamily="2" charset="77"/>
                    <a:cs typeface="Times New Roman" panose="02020603050405020304" pitchFamily="18" charset="0"/>
                  </a:rPr>
                  <a:t>Elaboración de artículos.</a:t>
                </a:r>
              </a:p>
              <a:p>
                <a:pPr marL="171450" indent="-171450">
                  <a:buFont typeface="Arial" panose="020B0604020202020204" pitchFamily="34" charset="0"/>
                  <a:buChar char="•"/>
                </a:pPr>
                <a:r>
                  <a:rPr lang="es-ES" sz="1200" dirty="0">
                    <a:solidFill>
                      <a:schemeClr val="tx1"/>
                    </a:solidFill>
                    <a:latin typeface="BrownStd Regular Alternate" pitchFamily="2" charset="77"/>
                    <a:cs typeface="Times New Roman" panose="02020603050405020304" pitchFamily="18" charset="0"/>
                  </a:rPr>
                  <a:t>Documentos de trabajo</a:t>
                </a:r>
              </a:p>
              <a:p>
                <a:endParaRPr lang="en-US" sz="1200" dirty="0">
                  <a:solidFill>
                    <a:schemeClr val="tx1"/>
                  </a:solidFill>
                  <a:latin typeface="BrownStd Regular Alternate" pitchFamily="2" charset="77"/>
                  <a:cs typeface="Times New Roman" panose="02020603050405020304" pitchFamily="18" charset="0"/>
                </a:endParaRPr>
              </a:p>
            </p:txBody>
          </p:sp>
          <p:sp>
            <p:nvSpPr>
              <p:cNvPr id="77" name="Rectangle 48">
                <a:extLst>
                  <a:ext uri="{FF2B5EF4-FFF2-40B4-BE49-F238E27FC236}">
                    <a16:creationId xmlns:a16="http://schemas.microsoft.com/office/drawing/2014/main" id="{FFE78DC5-C08F-FB47-967E-2894F8D9E675}"/>
                  </a:ext>
                </a:extLst>
              </p:cNvPr>
              <p:cNvSpPr/>
              <p:nvPr/>
            </p:nvSpPr>
            <p:spPr>
              <a:xfrm>
                <a:off x="839932" y="1212994"/>
                <a:ext cx="3505200" cy="1120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cap="all" dirty="0">
                    <a:solidFill>
                      <a:schemeClr val="tx1"/>
                    </a:solidFill>
                    <a:latin typeface="BrownStd Regular Alternate" pitchFamily="2" charset="77"/>
                    <a:cs typeface="Times New Roman" panose="02020603050405020304" pitchFamily="18" charset="0"/>
                  </a:rPr>
                  <a:t>01 - </a:t>
                </a:r>
                <a:r>
                  <a:rPr lang="es-ES" sz="1200" b="1" dirty="0">
                    <a:solidFill>
                      <a:schemeClr val="tx1"/>
                    </a:solidFill>
                    <a:latin typeface="BrownStd Regular Alternate" pitchFamily="2" charset="77"/>
                    <a:cs typeface="Times New Roman" panose="02020603050405020304" pitchFamily="18" charset="0"/>
                  </a:rPr>
                  <a:t>Registro y vinculación de estudiantes al SAEV</a:t>
                </a:r>
                <a:endParaRPr lang="en-US" sz="1200" b="1" cap="all" dirty="0">
                  <a:solidFill>
                    <a:schemeClr val="tx1"/>
                  </a:solidFill>
                  <a:latin typeface="BrownStd Regular Alternate" pitchFamily="2" charset="77"/>
                  <a:cs typeface="Times New Roman" panose="02020603050405020304" pitchFamily="18" charset="0"/>
                </a:endParaRPr>
              </a:p>
            </p:txBody>
          </p:sp>
          <p:sp>
            <p:nvSpPr>
              <p:cNvPr id="78" name="Rectangle 49">
                <a:extLst>
                  <a:ext uri="{FF2B5EF4-FFF2-40B4-BE49-F238E27FC236}">
                    <a16:creationId xmlns:a16="http://schemas.microsoft.com/office/drawing/2014/main" id="{92CC00A9-4234-B749-BAAA-C4E0673B3120}"/>
                  </a:ext>
                </a:extLst>
              </p:cNvPr>
              <p:cNvSpPr/>
              <p:nvPr/>
            </p:nvSpPr>
            <p:spPr>
              <a:xfrm>
                <a:off x="4345132" y="1212994"/>
                <a:ext cx="3505200" cy="112077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cap="all" dirty="0">
                    <a:solidFill>
                      <a:schemeClr val="tx1"/>
                    </a:solidFill>
                    <a:latin typeface="BrownStd Regular Alternate" pitchFamily="2" charset="77"/>
                    <a:cs typeface="Times New Roman" panose="02020603050405020304" pitchFamily="18" charset="0"/>
                  </a:rPr>
                  <a:t>02 - </a:t>
                </a:r>
                <a:r>
                  <a:rPr lang="es-ES" sz="1200" b="1" dirty="0">
                    <a:solidFill>
                      <a:schemeClr val="tx1"/>
                    </a:solidFill>
                    <a:latin typeface="BrownStd Regular Alternate" pitchFamily="2" charset="77"/>
                    <a:cs typeface="Times New Roman" panose="02020603050405020304" pitchFamily="18" charset="0"/>
                  </a:rPr>
                  <a:t>Estrategias didácticas de los programas desde el uso de TIC para la investigación formativa.</a:t>
                </a:r>
                <a:endParaRPr lang="en-US" sz="1200" b="1" cap="all" dirty="0">
                  <a:solidFill>
                    <a:schemeClr val="tx1"/>
                  </a:solidFill>
                  <a:latin typeface="BrownStd Regular Alternate" pitchFamily="2" charset="77"/>
                  <a:cs typeface="Times New Roman" panose="02020603050405020304" pitchFamily="18" charset="0"/>
                </a:endParaRPr>
              </a:p>
            </p:txBody>
          </p:sp>
          <p:sp>
            <p:nvSpPr>
              <p:cNvPr id="79" name="Rectangle 50">
                <a:extLst>
                  <a:ext uri="{FF2B5EF4-FFF2-40B4-BE49-F238E27FC236}">
                    <a16:creationId xmlns:a16="http://schemas.microsoft.com/office/drawing/2014/main" id="{EE73C913-CF94-6743-B4E8-D438344DCE8D}"/>
                  </a:ext>
                </a:extLst>
              </p:cNvPr>
              <p:cNvSpPr/>
              <p:nvPr/>
            </p:nvSpPr>
            <p:spPr>
              <a:xfrm>
                <a:off x="7850332" y="1212994"/>
                <a:ext cx="3505200" cy="11207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cap="all" dirty="0">
                    <a:solidFill>
                      <a:schemeClr val="tx1"/>
                    </a:solidFill>
                    <a:latin typeface="BrownStd Regular Alternate" pitchFamily="2" charset="77"/>
                    <a:cs typeface="Times New Roman" panose="02020603050405020304" pitchFamily="18" charset="0"/>
                  </a:rPr>
                  <a:t>03 - </a:t>
                </a:r>
                <a:r>
                  <a:rPr lang="es-ES" sz="1200" b="1" dirty="0">
                    <a:solidFill>
                      <a:schemeClr val="tx1"/>
                    </a:solidFill>
                    <a:latin typeface="BrownStd Regular Alternate" pitchFamily="2" charset="77"/>
                    <a:cs typeface="Times New Roman" panose="02020603050405020304" pitchFamily="18" charset="0"/>
                  </a:rPr>
                  <a:t>Divulgación adelantos científicos de los semilleros</a:t>
                </a:r>
                <a:r>
                  <a:rPr lang="es-ES" sz="1200" b="1" cap="all" dirty="0">
                    <a:solidFill>
                      <a:schemeClr val="tx1"/>
                    </a:solidFill>
                    <a:latin typeface="BrownStd Regular Alternate" pitchFamily="2" charset="77"/>
                  </a:rPr>
                  <a:t>.</a:t>
                </a:r>
                <a:endParaRPr lang="en-US" sz="1200" b="1" cap="all" dirty="0">
                  <a:solidFill>
                    <a:schemeClr val="tx1"/>
                  </a:solidFill>
                  <a:latin typeface="BrownStd Regular Alternate" pitchFamily="2" charset="77"/>
                </a:endParaRPr>
              </a:p>
            </p:txBody>
          </p:sp>
        </p:grpSp>
        <p:grpSp>
          <p:nvGrpSpPr>
            <p:cNvPr id="43" name="Group 7">
              <a:extLst>
                <a:ext uri="{FF2B5EF4-FFF2-40B4-BE49-F238E27FC236}">
                  <a16:creationId xmlns:a16="http://schemas.microsoft.com/office/drawing/2014/main" id="{37F77826-3F57-244C-A3F3-EBED1140D0AD}"/>
                </a:ext>
              </a:extLst>
            </p:cNvPr>
            <p:cNvGrpSpPr/>
            <p:nvPr/>
          </p:nvGrpSpPr>
          <p:grpSpPr>
            <a:xfrm>
              <a:off x="2695038" y="3905187"/>
              <a:ext cx="645336" cy="1328738"/>
              <a:chOff x="2163011" y="4524231"/>
              <a:chExt cx="860443" cy="1771650"/>
            </a:xfrm>
          </p:grpSpPr>
          <p:sp>
            <p:nvSpPr>
              <p:cNvPr id="62" name="Freeform: Shape 121">
                <a:extLst>
                  <a:ext uri="{FF2B5EF4-FFF2-40B4-BE49-F238E27FC236}">
                    <a16:creationId xmlns:a16="http://schemas.microsoft.com/office/drawing/2014/main" id="{BBA7C660-099B-0042-8154-2D930129FEBF}"/>
                  </a:ext>
                </a:extLst>
              </p:cNvPr>
              <p:cNvSpPr>
                <a:spLocks/>
              </p:cNvSpPr>
              <p:nvPr/>
            </p:nvSpPr>
            <p:spPr bwMode="auto">
              <a:xfrm>
                <a:off x="2170845" y="4524231"/>
                <a:ext cx="844793" cy="1481137"/>
              </a:xfrm>
              <a:custGeom>
                <a:avLst/>
                <a:gdLst>
                  <a:gd name="connsiteX0" fmla="*/ 638010 w 844793"/>
                  <a:gd name="connsiteY0" fmla="*/ 0 h 1481137"/>
                  <a:gd name="connsiteX1" fmla="*/ 657681 w 844793"/>
                  <a:gd name="connsiteY1" fmla="*/ 2461 h 1481137"/>
                  <a:gd name="connsiteX2" fmla="*/ 733906 w 844793"/>
                  <a:gd name="connsiteY2" fmla="*/ 90223 h 1481137"/>
                  <a:gd name="connsiteX3" fmla="*/ 756036 w 844793"/>
                  <a:gd name="connsiteY3" fmla="*/ 854657 h 1481137"/>
                  <a:gd name="connsiteX4" fmla="*/ 757323 w 844793"/>
                  <a:gd name="connsiteY4" fmla="*/ 901441 h 1481137"/>
                  <a:gd name="connsiteX5" fmla="*/ 836993 w 844793"/>
                  <a:gd name="connsiteY5" fmla="*/ 1036679 h 1481137"/>
                  <a:gd name="connsiteX6" fmla="*/ 835353 w 844793"/>
                  <a:gd name="connsiteY6" fmla="*/ 1095739 h 1481137"/>
                  <a:gd name="connsiteX7" fmla="*/ 650845 w 844793"/>
                  <a:gd name="connsiteY7" fmla="*/ 1369713 h 1481137"/>
                  <a:gd name="connsiteX8" fmla="*/ 650845 w 844793"/>
                  <a:gd name="connsiteY8" fmla="*/ 1481137 h 1481137"/>
                  <a:gd name="connsiteX9" fmla="*/ 237214 w 844793"/>
                  <a:gd name="connsiteY9" fmla="*/ 1481137 h 1481137"/>
                  <a:gd name="connsiteX10" fmla="*/ 237214 w 844793"/>
                  <a:gd name="connsiteY10" fmla="*/ 1384512 h 1481137"/>
                  <a:gd name="connsiteX11" fmla="*/ 87222 w 844793"/>
                  <a:gd name="connsiteY11" fmla="*/ 1238515 h 1481137"/>
                  <a:gd name="connsiteX12" fmla="*/ 42348 w 844793"/>
                  <a:gd name="connsiteY12" fmla="*/ 1162748 h 1481137"/>
                  <a:gd name="connsiteX13" fmla="*/ 16055 w 844793"/>
                  <a:gd name="connsiteY13" fmla="*/ 1073310 h 1481137"/>
                  <a:gd name="connsiteX14" fmla="*/ 15915 w 844793"/>
                  <a:gd name="connsiteY14" fmla="*/ 1073204 h 1481137"/>
                  <a:gd name="connsiteX15" fmla="*/ 240 w 844793"/>
                  <a:gd name="connsiteY15" fmla="*/ 877531 h 1481137"/>
                  <a:gd name="connsiteX16" fmla="*/ 249 w 844793"/>
                  <a:gd name="connsiteY16" fmla="*/ 877341 h 1481137"/>
                  <a:gd name="connsiteX17" fmla="*/ 240 w 844793"/>
                  <a:gd name="connsiteY17" fmla="*/ 876906 h 1481137"/>
                  <a:gd name="connsiteX18" fmla="*/ 6079 w 844793"/>
                  <a:gd name="connsiteY18" fmla="*/ 784940 h 1481137"/>
                  <a:gd name="connsiteX19" fmla="*/ 6349 w 844793"/>
                  <a:gd name="connsiteY19" fmla="*/ 784853 h 1481137"/>
                  <a:gd name="connsiteX20" fmla="*/ 9871 w 844793"/>
                  <a:gd name="connsiteY20" fmla="*/ 772895 h 1481137"/>
                  <a:gd name="connsiteX21" fmla="*/ 104126 w 844793"/>
                  <a:gd name="connsiteY21" fmla="*/ 712173 h 1481137"/>
                  <a:gd name="connsiteX22" fmla="*/ 144081 w 844793"/>
                  <a:gd name="connsiteY22" fmla="*/ 720366 h 1481137"/>
                  <a:gd name="connsiteX23" fmla="*/ 144153 w 844793"/>
                  <a:gd name="connsiteY23" fmla="*/ 720927 h 1481137"/>
                  <a:gd name="connsiteX24" fmla="*/ 144375 w 844793"/>
                  <a:gd name="connsiteY24" fmla="*/ 720973 h 1481137"/>
                  <a:gd name="connsiteX25" fmla="*/ 150280 w 844793"/>
                  <a:gd name="connsiteY25" fmla="*/ 767185 h 1481137"/>
                  <a:gd name="connsiteX26" fmla="*/ 150388 w 844793"/>
                  <a:gd name="connsiteY26" fmla="*/ 767186 h 1481137"/>
                  <a:gd name="connsiteX27" fmla="*/ 144391 w 844793"/>
                  <a:gd name="connsiteY27" fmla="*/ 720843 h 1481137"/>
                  <a:gd name="connsiteX28" fmla="*/ 216027 w 844793"/>
                  <a:gd name="connsiteY28" fmla="*/ 660032 h 1481137"/>
                  <a:gd name="connsiteX29" fmla="*/ 276243 w 844793"/>
                  <a:gd name="connsiteY29" fmla="*/ 657788 h 1481137"/>
                  <a:gd name="connsiteX30" fmla="*/ 276153 w 844793"/>
                  <a:gd name="connsiteY30" fmla="*/ 657225 h 1481137"/>
                  <a:gd name="connsiteX31" fmla="*/ 318134 w 844793"/>
                  <a:gd name="connsiteY31" fmla="*/ 671175 h 1481137"/>
                  <a:gd name="connsiteX32" fmla="*/ 318205 w 844793"/>
                  <a:gd name="connsiteY32" fmla="*/ 671672 h 1481137"/>
                  <a:gd name="connsiteX33" fmla="*/ 318297 w 844793"/>
                  <a:gd name="connsiteY33" fmla="*/ 671703 h 1481137"/>
                  <a:gd name="connsiteX34" fmla="*/ 332298 w 844793"/>
                  <a:gd name="connsiteY34" fmla="*/ 769556 h 1481137"/>
                  <a:gd name="connsiteX35" fmla="*/ 332648 w 844793"/>
                  <a:gd name="connsiteY35" fmla="*/ 769561 h 1481137"/>
                  <a:gd name="connsiteX36" fmla="*/ 319016 w 844793"/>
                  <a:gd name="connsiteY36" fmla="*/ 671575 h 1481137"/>
                  <a:gd name="connsiteX37" fmla="*/ 488972 w 844793"/>
                  <a:gd name="connsiteY37" fmla="*/ 631394 h 1481137"/>
                  <a:gd name="connsiteX38" fmla="*/ 528441 w 844793"/>
                  <a:gd name="connsiteY38" fmla="*/ 648914 h 1481137"/>
                  <a:gd name="connsiteX39" fmla="*/ 542114 w 844793"/>
                  <a:gd name="connsiteY39" fmla="*/ 96785 h 1481137"/>
                  <a:gd name="connsiteX40" fmla="*/ 638010 w 844793"/>
                  <a:gd name="connsiteY40" fmla="*/ 0 h 14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44793" h="1481137">
                    <a:moveTo>
                      <a:pt x="638010" y="0"/>
                    </a:moveTo>
                    <a:cubicBezTo>
                      <a:pt x="644567" y="0"/>
                      <a:pt x="651124" y="820"/>
                      <a:pt x="657681" y="2461"/>
                    </a:cubicBezTo>
                    <a:cubicBezTo>
                      <a:pt x="698662" y="10663"/>
                      <a:pt x="731447" y="45932"/>
                      <a:pt x="733906" y="90223"/>
                    </a:cubicBezTo>
                    <a:lnTo>
                      <a:pt x="756036" y="854657"/>
                    </a:lnTo>
                    <a:lnTo>
                      <a:pt x="757323" y="901441"/>
                    </a:lnTo>
                    <a:lnTo>
                      <a:pt x="836993" y="1036679"/>
                    </a:lnTo>
                    <a:cubicBezTo>
                      <a:pt x="847653" y="1054725"/>
                      <a:pt x="847653" y="1077693"/>
                      <a:pt x="835353" y="1095739"/>
                    </a:cubicBezTo>
                    <a:lnTo>
                      <a:pt x="650845" y="1369713"/>
                    </a:lnTo>
                    <a:lnTo>
                      <a:pt x="650845" y="1481137"/>
                    </a:lnTo>
                    <a:lnTo>
                      <a:pt x="237214" y="1481137"/>
                    </a:lnTo>
                    <a:lnTo>
                      <a:pt x="237214" y="1384512"/>
                    </a:lnTo>
                    <a:cubicBezTo>
                      <a:pt x="237214" y="1384512"/>
                      <a:pt x="183938" y="1352524"/>
                      <a:pt x="87222" y="1238515"/>
                    </a:cubicBezTo>
                    <a:cubicBezTo>
                      <a:pt x="68781" y="1216779"/>
                      <a:pt x="54028" y="1190943"/>
                      <a:pt x="42348" y="1162748"/>
                    </a:cubicBezTo>
                    <a:lnTo>
                      <a:pt x="16055" y="1073310"/>
                    </a:lnTo>
                    <a:lnTo>
                      <a:pt x="15915" y="1073204"/>
                    </a:lnTo>
                    <a:cubicBezTo>
                      <a:pt x="1572" y="1003986"/>
                      <a:pt x="-887" y="932106"/>
                      <a:pt x="240" y="877531"/>
                    </a:cubicBezTo>
                    <a:lnTo>
                      <a:pt x="249" y="877341"/>
                    </a:lnTo>
                    <a:lnTo>
                      <a:pt x="240" y="876906"/>
                    </a:lnTo>
                    <a:cubicBezTo>
                      <a:pt x="1367" y="822259"/>
                      <a:pt x="6079" y="784940"/>
                      <a:pt x="6079" y="784940"/>
                    </a:cubicBezTo>
                    <a:lnTo>
                      <a:pt x="6349" y="784853"/>
                    </a:lnTo>
                    <a:lnTo>
                      <a:pt x="9871" y="772895"/>
                    </a:lnTo>
                    <a:cubicBezTo>
                      <a:pt x="17898" y="751041"/>
                      <a:pt x="41748" y="707871"/>
                      <a:pt x="104126" y="712173"/>
                    </a:cubicBezTo>
                    <a:cubicBezTo>
                      <a:pt x="115542" y="712992"/>
                      <a:pt x="129404" y="715450"/>
                      <a:pt x="144081" y="720366"/>
                    </a:cubicBezTo>
                    <a:lnTo>
                      <a:pt x="144153" y="720927"/>
                    </a:lnTo>
                    <a:lnTo>
                      <a:pt x="144375" y="720973"/>
                    </a:lnTo>
                    <a:lnTo>
                      <a:pt x="150280" y="767185"/>
                    </a:lnTo>
                    <a:lnTo>
                      <a:pt x="150388" y="767186"/>
                    </a:lnTo>
                    <a:lnTo>
                      <a:pt x="144391" y="720843"/>
                    </a:lnTo>
                    <a:cubicBezTo>
                      <a:pt x="144391" y="720843"/>
                      <a:pt x="165617" y="675235"/>
                      <a:pt x="216027" y="660032"/>
                    </a:cubicBezTo>
                    <a:lnTo>
                      <a:pt x="276243" y="657788"/>
                    </a:lnTo>
                    <a:lnTo>
                      <a:pt x="276153" y="657225"/>
                    </a:lnTo>
                    <a:cubicBezTo>
                      <a:pt x="289323" y="659687"/>
                      <a:pt x="302494" y="664610"/>
                      <a:pt x="318134" y="671175"/>
                    </a:cubicBezTo>
                    <a:lnTo>
                      <a:pt x="318205" y="671672"/>
                    </a:lnTo>
                    <a:lnTo>
                      <a:pt x="318297" y="671703"/>
                    </a:lnTo>
                    <a:lnTo>
                      <a:pt x="332298" y="769556"/>
                    </a:lnTo>
                    <a:lnTo>
                      <a:pt x="332648" y="769561"/>
                    </a:lnTo>
                    <a:lnTo>
                      <a:pt x="319016" y="671575"/>
                    </a:lnTo>
                    <a:cubicBezTo>
                      <a:pt x="319016" y="671575"/>
                      <a:pt x="381932" y="595312"/>
                      <a:pt x="488972" y="631394"/>
                    </a:cubicBezTo>
                    <a:lnTo>
                      <a:pt x="528441" y="648914"/>
                    </a:lnTo>
                    <a:lnTo>
                      <a:pt x="542114" y="96785"/>
                    </a:lnTo>
                    <a:cubicBezTo>
                      <a:pt x="542114" y="43471"/>
                      <a:pt x="584734" y="0"/>
                      <a:pt x="638010" y="0"/>
                    </a:cubicBezTo>
                    <a:close/>
                  </a:path>
                </a:pathLst>
              </a:custGeom>
              <a:solidFill>
                <a:srgbClr val="FAB29A"/>
              </a:solidFill>
              <a:ln w="139700">
                <a:solidFill>
                  <a:srgbClr val="F0EEEF"/>
                </a:solidFill>
                <a:round/>
                <a:headEnd/>
                <a:tailEnd/>
              </a:ln>
            </p:spPr>
            <p:txBody>
              <a:bodyPr vert="horz" wrap="square" lIns="68580" tIns="34290" rIns="68580" bIns="34290" numCol="1" anchor="t" anchorCtr="0" compatLnSpc="1">
                <a:prstTxWarp prst="textNoShape">
                  <a:avLst/>
                </a:prstTxWarp>
                <a:noAutofit/>
              </a:bodyPr>
              <a:lstStyle/>
              <a:p>
                <a:endParaRPr lang="en-US" sz="1350" dirty="0">
                  <a:solidFill>
                    <a:schemeClr val="tx1"/>
                  </a:solidFill>
                  <a:latin typeface="BrownStd Regular Alternate" pitchFamily="2" charset="77"/>
                </a:endParaRPr>
              </a:p>
            </p:txBody>
          </p:sp>
          <p:grpSp>
            <p:nvGrpSpPr>
              <p:cNvPr id="63" name="Group 32">
                <a:extLst>
                  <a:ext uri="{FF2B5EF4-FFF2-40B4-BE49-F238E27FC236}">
                    <a16:creationId xmlns:a16="http://schemas.microsoft.com/office/drawing/2014/main" id="{DFAB74CD-DA60-534C-864F-C9A902FD7EA4}"/>
                  </a:ext>
                </a:extLst>
              </p:cNvPr>
              <p:cNvGrpSpPr/>
              <p:nvPr/>
            </p:nvGrpSpPr>
            <p:grpSpPr>
              <a:xfrm>
                <a:off x="2163011" y="4524231"/>
                <a:ext cx="860443" cy="1771650"/>
                <a:chOff x="7518382" y="506413"/>
                <a:chExt cx="860443" cy="1771650"/>
              </a:xfrm>
            </p:grpSpPr>
            <p:sp>
              <p:nvSpPr>
                <p:cNvPr id="64" name="Freeform 18">
                  <a:extLst>
                    <a:ext uri="{FF2B5EF4-FFF2-40B4-BE49-F238E27FC236}">
                      <a16:creationId xmlns:a16="http://schemas.microsoft.com/office/drawing/2014/main" id="{9871DABE-C2E0-3744-A37C-641BC6431338}"/>
                    </a:ext>
                  </a:extLst>
                </p:cNvPr>
                <p:cNvSpPr>
                  <a:spLocks/>
                </p:cNvSpPr>
                <p:nvPr/>
              </p:nvSpPr>
              <p:spPr bwMode="auto">
                <a:xfrm>
                  <a:off x="7518382" y="506413"/>
                  <a:ext cx="779460" cy="1771650"/>
                </a:xfrm>
                <a:custGeom>
                  <a:avLst/>
                  <a:gdLst>
                    <a:gd name="T0" fmla="*/ 943 w 951"/>
                    <a:gd name="T1" fmla="*/ 1230 h 2160"/>
                    <a:gd name="T2" fmla="*/ 945 w 951"/>
                    <a:gd name="T3" fmla="*/ 1289 h 2160"/>
                    <a:gd name="T4" fmla="*/ 919 w 951"/>
                    <a:gd name="T5" fmla="*/ 1286 h 2160"/>
                    <a:gd name="T6" fmla="*/ 713 w 951"/>
                    <a:gd name="T7" fmla="*/ 1766 h 2160"/>
                    <a:gd name="T8" fmla="*/ 544 w 951"/>
                    <a:gd name="T9" fmla="*/ 2160 h 2160"/>
                    <a:gd name="T10" fmla="*/ 305 w 951"/>
                    <a:gd name="T11" fmla="*/ 2160 h 2160"/>
                    <a:gd name="T12" fmla="*/ 305 w 951"/>
                    <a:gd name="T13" fmla="*/ 1688 h 2160"/>
                    <a:gd name="T14" fmla="*/ 122 w 951"/>
                    <a:gd name="T15" fmla="*/ 1510 h 2160"/>
                    <a:gd name="T16" fmla="*/ 35 w 951"/>
                    <a:gd name="T17" fmla="*/ 1308 h 2160"/>
                    <a:gd name="T18" fmla="*/ 23 w 951"/>
                    <a:gd name="T19" fmla="*/ 957 h 2160"/>
                    <a:gd name="T20" fmla="*/ 95 w 951"/>
                    <a:gd name="T21" fmla="*/ 934 h 2160"/>
                    <a:gd name="T22" fmla="*/ 479 w 951"/>
                    <a:gd name="T23" fmla="*/ 939 h 2160"/>
                    <a:gd name="T24" fmla="*/ 474 w 951"/>
                    <a:gd name="T25" fmla="*/ 888 h 2160"/>
                    <a:gd name="T26" fmla="*/ 587 w 951"/>
                    <a:gd name="T27" fmla="*/ 837 h 2160"/>
                    <a:gd name="T28" fmla="*/ 660 w 951"/>
                    <a:gd name="T29" fmla="*/ 804 h 2160"/>
                    <a:gd name="T30" fmla="*/ 677 w 951"/>
                    <a:gd name="T31" fmla="*/ 118 h 2160"/>
                    <a:gd name="T32" fmla="*/ 677 w 951"/>
                    <a:gd name="T33" fmla="*/ 118 h 2160"/>
                    <a:gd name="T34" fmla="*/ 794 w 951"/>
                    <a:gd name="T35" fmla="*/ 0 h 2160"/>
                    <a:gd name="T36" fmla="*/ 818 w 951"/>
                    <a:gd name="T37" fmla="*/ 3 h 2160"/>
                    <a:gd name="T38" fmla="*/ 911 w 951"/>
                    <a:gd name="T39" fmla="*/ 110 h 2160"/>
                    <a:gd name="T40" fmla="*/ 938 w 951"/>
                    <a:gd name="T41" fmla="*/ 1042 h 2160"/>
                    <a:gd name="T42" fmla="*/ 941 w 951"/>
                    <a:gd name="T43" fmla="*/ 1151 h 2160"/>
                    <a:gd name="T44" fmla="*/ 942 w 951"/>
                    <a:gd name="T45" fmla="*/ 1188 h 2160"/>
                    <a:gd name="T46" fmla="*/ 949 w 951"/>
                    <a:gd name="T47" fmla="*/ 1206 h 2160"/>
                    <a:gd name="T48" fmla="*/ 951 w 951"/>
                    <a:gd name="T49" fmla="*/ 1212 h 2160"/>
                    <a:gd name="T50" fmla="*/ 943 w 951"/>
                    <a:gd name="T51" fmla="*/ 123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1" h="2160">
                      <a:moveTo>
                        <a:pt x="943" y="1230"/>
                      </a:moveTo>
                      <a:lnTo>
                        <a:pt x="945" y="1289"/>
                      </a:lnTo>
                      <a:lnTo>
                        <a:pt x="919" y="1286"/>
                      </a:lnTo>
                      <a:lnTo>
                        <a:pt x="713" y="1766"/>
                      </a:lnTo>
                      <a:lnTo>
                        <a:pt x="544" y="2160"/>
                      </a:lnTo>
                      <a:lnTo>
                        <a:pt x="305" y="2160"/>
                      </a:lnTo>
                      <a:lnTo>
                        <a:pt x="305" y="1688"/>
                      </a:lnTo>
                      <a:cubicBezTo>
                        <a:pt x="305" y="1688"/>
                        <a:pt x="240" y="1649"/>
                        <a:pt x="122" y="1510"/>
                      </a:cubicBezTo>
                      <a:cubicBezTo>
                        <a:pt x="77" y="1457"/>
                        <a:pt x="50" y="1384"/>
                        <a:pt x="35" y="1308"/>
                      </a:cubicBezTo>
                      <a:cubicBezTo>
                        <a:pt x="0" y="1139"/>
                        <a:pt x="23" y="957"/>
                        <a:pt x="23" y="957"/>
                      </a:cubicBezTo>
                      <a:lnTo>
                        <a:pt x="95" y="934"/>
                      </a:lnTo>
                      <a:lnTo>
                        <a:pt x="479" y="939"/>
                      </a:lnTo>
                      <a:lnTo>
                        <a:pt x="474" y="888"/>
                      </a:lnTo>
                      <a:lnTo>
                        <a:pt x="587" y="837"/>
                      </a:lnTo>
                      <a:lnTo>
                        <a:pt x="660" y="804"/>
                      </a:lnTo>
                      <a:lnTo>
                        <a:pt x="677" y="118"/>
                      </a:lnTo>
                      <a:lnTo>
                        <a:pt x="677" y="118"/>
                      </a:lnTo>
                      <a:cubicBezTo>
                        <a:pt x="677" y="53"/>
                        <a:pt x="729" y="0"/>
                        <a:pt x="794" y="0"/>
                      </a:cubicBezTo>
                      <a:cubicBezTo>
                        <a:pt x="802" y="0"/>
                        <a:pt x="810" y="1"/>
                        <a:pt x="818" y="3"/>
                      </a:cubicBezTo>
                      <a:cubicBezTo>
                        <a:pt x="868" y="13"/>
                        <a:pt x="908" y="56"/>
                        <a:pt x="911" y="110"/>
                      </a:cubicBezTo>
                      <a:lnTo>
                        <a:pt x="938" y="1042"/>
                      </a:lnTo>
                      <a:lnTo>
                        <a:pt x="941" y="1151"/>
                      </a:lnTo>
                      <a:lnTo>
                        <a:pt x="942" y="1188"/>
                      </a:lnTo>
                      <a:lnTo>
                        <a:pt x="949" y="1206"/>
                      </a:lnTo>
                      <a:lnTo>
                        <a:pt x="951" y="1212"/>
                      </a:lnTo>
                      <a:lnTo>
                        <a:pt x="943" y="1230"/>
                      </a:lnTo>
                      <a:close/>
                    </a:path>
                  </a:pathLst>
                </a:custGeom>
                <a:solidFill>
                  <a:srgbClr val="EBAE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65" name="Freeform 19">
                  <a:extLst>
                    <a:ext uri="{FF2B5EF4-FFF2-40B4-BE49-F238E27FC236}">
                      <a16:creationId xmlns:a16="http://schemas.microsoft.com/office/drawing/2014/main" id="{C9600A3E-272D-5B49-A481-315D060524C9}"/>
                    </a:ext>
                  </a:extLst>
                </p:cNvPr>
                <p:cNvSpPr>
                  <a:spLocks/>
                </p:cNvSpPr>
                <p:nvPr/>
              </p:nvSpPr>
              <p:spPr bwMode="auto">
                <a:xfrm>
                  <a:off x="7518400" y="1193800"/>
                  <a:ext cx="779463" cy="793750"/>
                </a:xfrm>
                <a:custGeom>
                  <a:avLst/>
                  <a:gdLst>
                    <a:gd name="T0" fmla="*/ 943 w 951"/>
                    <a:gd name="T1" fmla="*/ 393 h 969"/>
                    <a:gd name="T2" fmla="*/ 945 w 951"/>
                    <a:gd name="T3" fmla="*/ 452 h 969"/>
                    <a:gd name="T4" fmla="*/ 919 w 951"/>
                    <a:gd name="T5" fmla="*/ 449 h 969"/>
                    <a:gd name="T6" fmla="*/ 713 w 951"/>
                    <a:gd name="T7" fmla="*/ 929 h 969"/>
                    <a:gd name="T8" fmla="*/ 456 w 951"/>
                    <a:gd name="T9" fmla="*/ 890 h 969"/>
                    <a:gd name="T10" fmla="*/ 462 w 951"/>
                    <a:gd name="T11" fmla="*/ 565 h 969"/>
                    <a:gd name="T12" fmla="*/ 35 w 951"/>
                    <a:gd name="T13" fmla="*/ 471 h 969"/>
                    <a:gd name="T14" fmla="*/ 23 w 951"/>
                    <a:gd name="T15" fmla="*/ 120 h 969"/>
                    <a:gd name="T16" fmla="*/ 95 w 951"/>
                    <a:gd name="T17" fmla="*/ 97 h 969"/>
                    <a:gd name="T18" fmla="*/ 479 w 951"/>
                    <a:gd name="T19" fmla="*/ 102 h 969"/>
                    <a:gd name="T20" fmla="*/ 474 w 951"/>
                    <a:gd name="T21" fmla="*/ 51 h 969"/>
                    <a:gd name="T22" fmla="*/ 587 w 951"/>
                    <a:gd name="T23" fmla="*/ 0 h 969"/>
                    <a:gd name="T24" fmla="*/ 564 w 951"/>
                    <a:gd name="T25" fmla="*/ 256 h 969"/>
                    <a:gd name="T26" fmla="*/ 721 w 951"/>
                    <a:gd name="T27" fmla="*/ 332 h 969"/>
                    <a:gd name="T28" fmla="*/ 941 w 951"/>
                    <a:gd name="T29" fmla="*/ 314 h 969"/>
                    <a:gd name="T30" fmla="*/ 942 w 951"/>
                    <a:gd name="T31" fmla="*/ 351 h 969"/>
                    <a:gd name="T32" fmla="*/ 951 w 951"/>
                    <a:gd name="T33" fmla="*/ 375 h 969"/>
                    <a:gd name="T34" fmla="*/ 943 w 951"/>
                    <a:gd name="T35" fmla="*/ 39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1" h="969">
                      <a:moveTo>
                        <a:pt x="943" y="393"/>
                      </a:moveTo>
                      <a:lnTo>
                        <a:pt x="945" y="452"/>
                      </a:lnTo>
                      <a:lnTo>
                        <a:pt x="919" y="449"/>
                      </a:lnTo>
                      <a:lnTo>
                        <a:pt x="713" y="929"/>
                      </a:lnTo>
                      <a:cubicBezTo>
                        <a:pt x="598" y="964"/>
                        <a:pt x="491" y="969"/>
                        <a:pt x="456" y="890"/>
                      </a:cubicBezTo>
                      <a:cubicBezTo>
                        <a:pt x="368" y="693"/>
                        <a:pt x="462" y="565"/>
                        <a:pt x="462" y="565"/>
                      </a:cubicBezTo>
                      <a:cubicBezTo>
                        <a:pt x="204" y="592"/>
                        <a:pt x="83" y="518"/>
                        <a:pt x="35" y="471"/>
                      </a:cubicBezTo>
                      <a:cubicBezTo>
                        <a:pt x="0" y="302"/>
                        <a:pt x="23" y="120"/>
                        <a:pt x="23" y="120"/>
                      </a:cubicBezTo>
                      <a:lnTo>
                        <a:pt x="95" y="97"/>
                      </a:lnTo>
                      <a:lnTo>
                        <a:pt x="479" y="102"/>
                      </a:lnTo>
                      <a:lnTo>
                        <a:pt x="474" y="51"/>
                      </a:lnTo>
                      <a:lnTo>
                        <a:pt x="587" y="0"/>
                      </a:lnTo>
                      <a:lnTo>
                        <a:pt x="564" y="256"/>
                      </a:lnTo>
                      <a:lnTo>
                        <a:pt x="721" y="332"/>
                      </a:lnTo>
                      <a:lnTo>
                        <a:pt x="941" y="314"/>
                      </a:lnTo>
                      <a:lnTo>
                        <a:pt x="942" y="351"/>
                      </a:lnTo>
                      <a:lnTo>
                        <a:pt x="951" y="375"/>
                      </a:lnTo>
                      <a:lnTo>
                        <a:pt x="943" y="393"/>
                      </a:lnTo>
                      <a:close/>
                    </a:path>
                  </a:pathLst>
                </a:custGeom>
                <a:solidFill>
                  <a:srgbClr val="D58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66" name="Freeform 20">
                  <a:extLst>
                    <a:ext uri="{FF2B5EF4-FFF2-40B4-BE49-F238E27FC236}">
                      <a16:creationId xmlns:a16="http://schemas.microsoft.com/office/drawing/2014/main" id="{E2C25410-4837-8046-ACFE-09A597AB360D}"/>
                    </a:ext>
                  </a:extLst>
                </p:cNvPr>
                <p:cNvSpPr>
                  <a:spLocks/>
                </p:cNvSpPr>
                <p:nvPr/>
              </p:nvSpPr>
              <p:spPr bwMode="auto">
                <a:xfrm>
                  <a:off x="7850188" y="1101725"/>
                  <a:ext cx="222250" cy="495300"/>
                </a:xfrm>
                <a:custGeom>
                  <a:avLst/>
                  <a:gdLst>
                    <a:gd name="T0" fmla="*/ 272 w 272"/>
                    <a:gd name="T1" fmla="*/ 493 h 604"/>
                    <a:gd name="T2" fmla="*/ 229 w 272"/>
                    <a:gd name="T3" fmla="*/ 565 h 604"/>
                    <a:gd name="T4" fmla="*/ 202 w 272"/>
                    <a:gd name="T5" fmla="*/ 582 h 604"/>
                    <a:gd name="T6" fmla="*/ 153 w 272"/>
                    <a:gd name="T7" fmla="*/ 596 h 604"/>
                    <a:gd name="T8" fmla="*/ 54 w 272"/>
                    <a:gd name="T9" fmla="*/ 520 h 604"/>
                    <a:gd name="T10" fmla="*/ 57 w 272"/>
                    <a:gd name="T11" fmla="*/ 492 h 604"/>
                    <a:gd name="T12" fmla="*/ 37 w 272"/>
                    <a:gd name="T13" fmla="*/ 358 h 604"/>
                    <a:gd name="T14" fmla="*/ 0 w 272"/>
                    <a:gd name="T15" fmla="*/ 93 h 604"/>
                    <a:gd name="T16" fmla="*/ 208 w 272"/>
                    <a:gd name="T17" fmla="*/ 44 h 604"/>
                    <a:gd name="T18" fmla="*/ 260 w 272"/>
                    <a:gd name="T19" fmla="*/ 67 h 604"/>
                    <a:gd name="T20" fmla="*/ 267 w 272"/>
                    <a:gd name="T21" fmla="*/ 326 h 604"/>
                    <a:gd name="T22" fmla="*/ 268 w 272"/>
                    <a:gd name="T23" fmla="*/ 353 h 604"/>
                    <a:gd name="T24" fmla="*/ 272 w 272"/>
                    <a:gd name="T25" fmla="*/ 49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604">
                      <a:moveTo>
                        <a:pt x="272" y="493"/>
                      </a:moveTo>
                      <a:cubicBezTo>
                        <a:pt x="272" y="493"/>
                        <a:pt x="265" y="534"/>
                        <a:pt x="229" y="565"/>
                      </a:cubicBezTo>
                      <a:cubicBezTo>
                        <a:pt x="221" y="571"/>
                        <a:pt x="213" y="577"/>
                        <a:pt x="202" y="582"/>
                      </a:cubicBezTo>
                      <a:cubicBezTo>
                        <a:pt x="189" y="589"/>
                        <a:pt x="173" y="594"/>
                        <a:pt x="153" y="596"/>
                      </a:cubicBezTo>
                      <a:cubicBezTo>
                        <a:pt x="93" y="604"/>
                        <a:pt x="66" y="559"/>
                        <a:pt x="54" y="520"/>
                      </a:cubicBezTo>
                      <a:cubicBezTo>
                        <a:pt x="57" y="504"/>
                        <a:pt x="57" y="492"/>
                        <a:pt x="57" y="492"/>
                      </a:cubicBezTo>
                      <a:lnTo>
                        <a:pt x="37" y="358"/>
                      </a:lnTo>
                      <a:lnTo>
                        <a:pt x="0" y="93"/>
                      </a:lnTo>
                      <a:cubicBezTo>
                        <a:pt x="0" y="93"/>
                        <a:pt x="77" y="0"/>
                        <a:pt x="208" y="44"/>
                      </a:cubicBezTo>
                      <a:cubicBezTo>
                        <a:pt x="224" y="49"/>
                        <a:pt x="241" y="57"/>
                        <a:pt x="260" y="67"/>
                      </a:cubicBezTo>
                      <a:lnTo>
                        <a:pt x="267" y="326"/>
                      </a:lnTo>
                      <a:lnTo>
                        <a:pt x="268" y="353"/>
                      </a:lnTo>
                      <a:lnTo>
                        <a:pt x="272" y="493"/>
                      </a:lnTo>
                      <a:close/>
                    </a:path>
                  </a:pathLst>
                </a:custGeom>
                <a:solidFill>
                  <a:srgbClr val="EBAE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67" name="Freeform 21">
                  <a:extLst>
                    <a:ext uri="{FF2B5EF4-FFF2-40B4-BE49-F238E27FC236}">
                      <a16:creationId xmlns:a16="http://schemas.microsoft.com/office/drawing/2014/main" id="{6BB0AFE4-74DD-984D-BC5B-5008C366B431}"/>
                    </a:ext>
                  </a:extLst>
                </p:cNvPr>
                <p:cNvSpPr>
                  <a:spLocks/>
                </p:cNvSpPr>
                <p:nvPr/>
              </p:nvSpPr>
              <p:spPr bwMode="auto">
                <a:xfrm>
                  <a:off x="7537450" y="1212850"/>
                  <a:ext cx="179388" cy="381000"/>
                </a:xfrm>
                <a:custGeom>
                  <a:avLst/>
                  <a:gdLst>
                    <a:gd name="T0" fmla="*/ 183 w 220"/>
                    <a:gd name="T1" fmla="*/ 455 h 465"/>
                    <a:gd name="T2" fmla="*/ 125 w 220"/>
                    <a:gd name="T3" fmla="*/ 465 h 465"/>
                    <a:gd name="T4" fmla="*/ 0 w 220"/>
                    <a:gd name="T5" fmla="*/ 96 h 465"/>
                    <a:gd name="T6" fmla="*/ 120 w 220"/>
                    <a:gd name="T7" fmla="*/ 7 h 465"/>
                    <a:gd name="T8" fmla="*/ 169 w 220"/>
                    <a:gd name="T9" fmla="*/ 17 h 465"/>
                    <a:gd name="T10" fmla="*/ 219 w 220"/>
                    <a:gd name="T11" fmla="*/ 404 h 465"/>
                    <a:gd name="T12" fmla="*/ 183 w 220"/>
                    <a:gd name="T13" fmla="*/ 455 h 465"/>
                  </a:gdLst>
                  <a:ahLst/>
                  <a:cxnLst>
                    <a:cxn ang="0">
                      <a:pos x="T0" y="T1"/>
                    </a:cxn>
                    <a:cxn ang="0">
                      <a:pos x="T2" y="T3"/>
                    </a:cxn>
                    <a:cxn ang="0">
                      <a:pos x="T4" y="T5"/>
                    </a:cxn>
                    <a:cxn ang="0">
                      <a:pos x="T6" y="T7"/>
                    </a:cxn>
                    <a:cxn ang="0">
                      <a:pos x="T8" y="T9"/>
                    </a:cxn>
                    <a:cxn ang="0">
                      <a:pos x="T10" y="T11"/>
                    </a:cxn>
                    <a:cxn ang="0">
                      <a:pos x="T12" y="T13"/>
                    </a:cxn>
                  </a:cxnLst>
                  <a:rect l="0" t="0" r="r" b="b"/>
                  <a:pathLst>
                    <a:path w="220" h="465">
                      <a:moveTo>
                        <a:pt x="183" y="455"/>
                      </a:moveTo>
                      <a:cubicBezTo>
                        <a:pt x="169" y="461"/>
                        <a:pt x="151" y="465"/>
                        <a:pt x="125" y="465"/>
                      </a:cubicBezTo>
                      <a:cubicBezTo>
                        <a:pt x="29" y="465"/>
                        <a:pt x="29" y="406"/>
                        <a:pt x="0" y="96"/>
                      </a:cubicBezTo>
                      <a:cubicBezTo>
                        <a:pt x="0" y="96"/>
                        <a:pt x="18" y="0"/>
                        <a:pt x="120" y="7"/>
                      </a:cubicBezTo>
                      <a:cubicBezTo>
                        <a:pt x="134" y="8"/>
                        <a:pt x="151" y="11"/>
                        <a:pt x="169" y="17"/>
                      </a:cubicBezTo>
                      <a:lnTo>
                        <a:pt x="219" y="404"/>
                      </a:lnTo>
                      <a:cubicBezTo>
                        <a:pt x="219" y="404"/>
                        <a:pt x="220" y="437"/>
                        <a:pt x="183" y="455"/>
                      </a:cubicBezTo>
                      <a:close/>
                    </a:path>
                  </a:pathLst>
                </a:custGeom>
                <a:solidFill>
                  <a:srgbClr val="EBAE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68" name="Freeform 22">
                  <a:extLst>
                    <a:ext uri="{FF2B5EF4-FFF2-40B4-BE49-F238E27FC236}">
                      <a16:creationId xmlns:a16="http://schemas.microsoft.com/office/drawing/2014/main" id="{70D30F69-5489-4441-9F83-B38348DB68E7}"/>
                    </a:ext>
                  </a:extLst>
                </p:cNvPr>
                <p:cNvSpPr>
                  <a:spLocks/>
                </p:cNvSpPr>
                <p:nvPr/>
              </p:nvSpPr>
              <p:spPr bwMode="auto">
                <a:xfrm>
                  <a:off x="7675563" y="1146175"/>
                  <a:ext cx="220663" cy="463550"/>
                </a:xfrm>
                <a:custGeom>
                  <a:avLst/>
                  <a:gdLst>
                    <a:gd name="T0" fmla="*/ 269 w 269"/>
                    <a:gd name="T1" fmla="*/ 438 h 566"/>
                    <a:gd name="T2" fmla="*/ 241 w 269"/>
                    <a:gd name="T3" fmla="*/ 525 h 566"/>
                    <a:gd name="T4" fmla="*/ 190 w 269"/>
                    <a:gd name="T5" fmla="*/ 554 h 566"/>
                    <a:gd name="T6" fmla="*/ 50 w 269"/>
                    <a:gd name="T7" fmla="*/ 486 h 566"/>
                    <a:gd name="T8" fmla="*/ 0 w 269"/>
                    <a:gd name="T9" fmla="*/ 99 h 566"/>
                    <a:gd name="T10" fmla="*/ 161 w 269"/>
                    <a:gd name="T11" fmla="*/ 22 h 566"/>
                    <a:gd name="T12" fmla="*/ 212 w 269"/>
                    <a:gd name="T13" fmla="*/ 39 h 566"/>
                    <a:gd name="T14" fmla="*/ 269 w 269"/>
                    <a:gd name="T15" fmla="*/ 438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566">
                      <a:moveTo>
                        <a:pt x="269" y="438"/>
                      </a:moveTo>
                      <a:cubicBezTo>
                        <a:pt x="269" y="438"/>
                        <a:pt x="269" y="490"/>
                        <a:pt x="241" y="525"/>
                      </a:cubicBezTo>
                      <a:cubicBezTo>
                        <a:pt x="229" y="539"/>
                        <a:pt x="213" y="550"/>
                        <a:pt x="190" y="554"/>
                      </a:cubicBezTo>
                      <a:cubicBezTo>
                        <a:pt x="118" y="566"/>
                        <a:pt x="72" y="546"/>
                        <a:pt x="50" y="486"/>
                      </a:cubicBezTo>
                      <a:lnTo>
                        <a:pt x="0" y="99"/>
                      </a:lnTo>
                      <a:cubicBezTo>
                        <a:pt x="0" y="99"/>
                        <a:pt x="46" y="0"/>
                        <a:pt x="161" y="22"/>
                      </a:cubicBezTo>
                      <a:cubicBezTo>
                        <a:pt x="177" y="25"/>
                        <a:pt x="193" y="31"/>
                        <a:pt x="212" y="39"/>
                      </a:cubicBezTo>
                      <a:lnTo>
                        <a:pt x="269" y="438"/>
                      </a:lnTo>
                      <a:close/>
                    </a:path>
                  </a:pathLst>
                </a:custGeom>
                <a:solidFill>
                  <a:srgbClr val="EBAE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69" name="Freeform 23">
                  <a:extLst>
                    <a:ext uri="{FF2B5EF4-FFF2-40B4-BE49-F238E27FC236}">
                      <a16:creationId xmlns:a16="http://schemas.microsoft.com/office/drawing/2014/main" id="{03F54AB1-F714-074C-AF42-CFEA74A6F690}"/>
                    </a:ext>
                  </a:extLst>
                </p:cNvPr>
                <p:cNvSpPr>
                  <a:spLocks/>
                </p:cNvSpPr>
                <p:nvPr/>
              </p:nvSpPr>
              <p:spPr bwMode="auto">
                <a:xfrm>
                  <a:off x="7880350" y="1358900"/>
                  <a:ext cx="406400" cy="238125"/>
                </a:xfrm>
                <a:custGeom>
                  <a:avLst/>
                  <a:gdLst>
                    <a:gd name="T0" fmla="*/ 496 w 496"/>
                    <a:gd name="T1" fmla="*/ 62 h 291"/>
                    <a:gd name="T2" fmla="*/ 453 w 496"/>
                    <a:gd name="T3" fmla="*/ 131 h 291"/>
                    <a:gd name="T4" fmla="*/ 300 w 496"/>
                    <a:gd name="T5" fmla="*/ 277 h 291"/>
                    <a:gd name="T6" fmla="*/ 231 w 496"/>
                    <a:gd name="T7" fmla="*/ 204 h 291"/>
                    <a:gd name="T8" fmla="*/ 196 w 496"/>
                    <a:gd name="T9" fmla="*/ 258 h 291"/>
                    <a:gd name="T10" fmla="*/ 177 w 496"/>
                    <a:gd name="T11" fmla="*/ 272 h 291"/>
                    <a:gd name="T12" fmla="*/ 165 w 496"/>
                    <a:gd name="T13" fmla="*/ 269 h 291"/>
                    <a:gd name="T14" fmla="*/ 116 w 496"/>
                    <a:gd name="T15" fmla="*/ 283 h 291"/>
                    <a:gd name="T16" fmla="*/ 17 w 496"/>
                    <a:gd name="T17" fmla="*/ 207 h 291"/>
                    <a:gd name="T18" fmla="*/ 20 w 496"/>
                    <a:gd name="T19" fmla="*/ 179 h 291"/>
                    <a:gd name="T20" fmla="*/ 0 w 496"/>
                    <a:gd name="T21" fmla="*/ 45 h 291"/>
                    <a:gd name="T22" fmla="*/ 10 w 496"/>
                    <a:gd name="T23" fmla="*/ 20 h 291"/>
                    <a:gd name="T24" fmla="*/ 42 w 496"/>
                    <a:gd name="T25" fmla="*/ 2 h 291"/>
                    <a:gd name="T26" fmla="*/ 203 w 496"/>
                    <a:gd name="T27" fmla="*/ 13 h 291"/>
                    <a:gd name="T28" fmla="*/ 214 w 496"/>
                    <a:gd name="T29" fmla="*/ 13 h 291"/>
                    <a:gd name="T30" fmla="*/ 230 w 496"/>
                    <a:gd name="T31" fmla="*/ 13 h 291"/>
                    <a:gd name="T32" fmla="*/ 431 w 496"/>
                    <a:gd name="T33" fmla="*/ 5 h 291"/>
                    <a:gd name="T34" fmla="*/ 444 w 496"/>
                    <a:gd name="T35" fmla="*/ 6 h 291"/>
                    <a:gd name="T36" fmla="*/ 496 w 496"/>
                    <a:gd name="T37" fmla="*/ 58 h 291"/>
                    <a:gd name="T38" fmla="*/ 496 w 496"/>
                    <a:gd name="T39" fmla="*/ 6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291">
                      <a:moveTo>
                        <a:pt x="496" y="62"/>
                      </a:moveTo>
                      <a:cubicBezTo>
                        <a:pt x="496" y="62"/>
                        <a:pt x="481" y="92"/>
                        <a:pt x="453" y="131"/>
                      </a:cubicBezTo>
                      <a:cubicBezTo>
                        <a:pt x="419" y="178"/>
                        <a:pt x="366" y="239"/>
                        <a:pt x="300" y="277"/>
                      </a:cubicBezTo>
                      <a:cubicBezTo>
                        <a:pt x="276" y="268"/>
                        <a:pt x="252" y="245"/>
                        <a:pt x="231" y="204"/>
                      </a:cubicBezTo>
                      <a:cubicBezTo>
                        <a:pt x="226" y="217"/>
                        <a:pt x="216" y="239"/>
                        <a:pt x="196" y="258"/>
                      </a:cubicBezTo>
                      <a:cubicBezTo>
                        <a:pt x="191" y="263"/>
                        <a:pt x="184" y="268"/>
                        <a:pt x="177" y="272"/>
                      </a:cubicBezTo>
                      <a:cubicBezTo>
                        <a:pt x="173" y="271"/>
                        <a:pt x="169" y="270"/>
                        <a:pt x="165" y="269"/>
                      </a:cubicBezTo>
                      <a:cubicBezTo>
                        <a:pt x="152" y="276"/>
                        <a:pt x="136" y="281"/>
                        <a:pt x="116" y="283"/>
                      </a:cubicBezTo>
                      <a:cubicBezTo>
                        <a:pt x="56" y="291"/>
                        <a:pt x="29" y="246"/>
                        <a:pt x="17" y="207"/>
                      </a:cubicBezTo>
                      <a:cubicBezTo>
                        <a:pt x="20" y="191"/>
                        <a:pt x="20" y="179"/>
                        <a:pt x="20" y="179"/>
                      </a:cubicBezTo>
                      <a:lnTo>
                        <a:pt x="0" y="45"/>
                      </a:lnTo>
                      <a:cubicBezTo>
                        <a:pt x="3" y="35"/>
                        <a:pt x="7" y="27"/>
                        <a:pt x="10" y="20"/>
                      </a:cubicBezTo>
                      <a:cubicBezTo>
                        <a:pt x="15" y="8"/>
                        <a:pt x="28" y="0"/>
                        <a:pt x="42" y="2"/>
                      </a:cubicBezTo>
                      <a:cubicBezTo>
                        <a:pt x="103" y="8"/>
                        <a:pt x="156" y="11"/>
                        <a:pt x="203" y="13"/>
                      </a:cubicBezTo>
                      <a:cubicBezTo>
                        <a:pt x="207" y="13"/>
                        <a:pt x="211" y="13"/>
                        <a:pt x="214" y="13"/>
                      </a:cubicBezTo>
                      <a:cubicBezTo>
                        <a:pt x="220" y="13"/>
                        <a:pt x="225" y="13"/>
                        <a:pt x="230" y="13"/>
                      </a:cubicBezTo>
                      <a:cubicBezTo>
                        <a:pt x="326" y="14"/>
                        <a:pt x="389" y="6"/>
                        <a:pt x="431" y="5"/>
                      </a:cubicBezTo>
                      <a:cubicBezTo>
                        <a:pt x="436" y="5"/>
                        <a:pt x="440" y="5"/>
                        <a:pt x="444" y="6"/>
                      </a:cubicBezTo>
                      <a:cubicBezTo>
                        <a:pt x="488" y="11"/>
                        <a:pt x="495" y="46"/>
                        <a:pt x="496" y="58"/>
                      </a:cubicBezTo>
                      <a:cubicBezTo>
                        <a:pt x="496" y="61"/>
                        <a:pt x="496" y="62"/>
                        <a:pt x="496" y="62"/>
                      </a:cubicBezTo>
                      <a:close/>
                    </a:path>
                  </a:pathLst>
                </a:custGeom>
                <a:solidFill>
                  <a:srgbClr val="D58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70" name="Freeform 24">
                  <a:extLst>
                    <a:ext uri="{FF2B5EF4-FFF2-40B4-BE49-F238E27FC236}">
                      <a16:creationId xmlns:a16="http://schemas.microsoft.com/office/drawing/2014/main" id="{68DF2DA4-D234-2745-A219-45176B038147}"/>
                    </a:ext>
                  </a:extLst>
                </p:cNvPr>
                <p:cNvSpPr>
                  <a:spLocks/>
                </p:cNvSpPr>
                <p:nvPr/>
              </p:nvSpPr>
              <p:spPr bwMode="auto">
                <a:xfrm>
                  <a:off x="7807325" y="1163638"/>
                  <a:ext cx="88900" cy="412750"/>
                </a:xfrm>
                <a:custGeom>
                  <a:avLst/>
                  <a:gdLst>
                    <a:gd name="T0" fmla="*/ 108 w 108"/>
                    <a:gd name="T1" fmla="*/ 416 h 503"/>
                    <a:gd name="T2" fmla="*/ 80 w 108"/>
                    <a:gd name="T3" fmla="*/ 503 h 503"/>
                    <a:gd name="T4" fmla="*/ 0 w 108"/>
                    <a:gd name="T5" fmla="*/ 0 h 503"/>
                    <a:gd name="T6" fmla="*/ 51 w 108"/>
                    <a:gd name="T7" fmla="*/ 17 h 503"/>
                    <a:gd name="T8" fmla="*/ 108 w 108"/>
                    <a:gd name="T9" fmla="*/ 416 h 503"/>
                  </a:gdLst>
                  <a:ahLst/>
                  <a:cxnLst>
                    <a:cxn ang="0">
                      <a:pos x="T0" y="T1"/>
                    </a:cxn>
                    <a:cxn ang="0">
                      <a:pos x="T2" y="T3"/>
                    </a:cxn>
                    <a:cxn ang="0">
                      <a:pos x="T4" y="T5"/>
                    </a:cxn>
                    <a:cxn ang="0">
                      <a:pos x="T6" y="T7"/>
                    </a:cxn>
                    <a:cxn ang="0">
                      <a:pos x="T8" y="T9"/>
                    </a:cxn>
                  </a:cxnLst>
                  <a:rect l="0" t="0" r="r" b="b"/>
                  <a:pathLst>
                    <a:path w="108" h="503">
                      <a:moveTo>
                        <a:pt x="108" y="416"/>
                      </a:moveTo>
                      <a:cubicBezTo>
                        <a:pt x="108" y="416"/>
                        <a:pt x="108" y="468"/>
                        <a:pt x="80" y="503"/>
                      </a:cubicBezTo>
                      <a:lnTo>
                        <a:pt x="0" y="0"/>
                      </a:lnTo>
                      <a:cubicBezTo>
                        <a:pt x="16" y="3"/>
                        <a:pt x="32" y="9"/>
                        <a:pt x="51" y="17"/>
                      </a:cubicBezTo>
                      <a:lnTo>
                        <a:pt x="108" y="416"/>
                      </a:lnTo>
                      <a:close/>
                    </a:path>
                  </a:pathLst>
                </a:custGeom>
                <a:solidFill>
                  <a:srgbClr val="D58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71" name="Freeform 25">
                  <a:extLst>
                    <a:ext uri="{FF2B5EF4-FFF2-40B4-BE49-F238E27FC236}">
                      <a16:creationId xmlns:a16="http://schemas.microsoft.com/office/drawing/2014/main" id="{4BCA8A21-2564-1E4B-9E6C-9D2A8FE0F7BB}"/>
                    </a:ext>
                  </a:extLst>
                </p:cNvPr>
                <p:cNvSpPr>
                  <a:spLocks/>
                </p:cNvSpPr>
                <p:nvPr/>
              </p:nvSpPr>
              <p:spPr bwMode="auto">
                <a:xfrm>
                  <a:off x="7635875" y="1219200"/>
                  <a:ext cx="80963" cy="366713"/>
                </a:xfrm>
                <a:custGeom>
                  <a:avLst/>
                  <a:gdLst>
                    <a:gd name="T0" fmla="*/ 63 w 100"/>
                    <a:gd name="T1" fmla="*/ 448 h 448"/>
                    <a:gd name="T2" fmla="*/ 0 w 100"/>
                    <a:gd name="T3" fmla="*/ 0 h 448"/>
                    <a:gd name="T4" fmla="*/ 49 w 100"/>
                    <a:gd name="T5" fmla="*/ 10 h 448"/>
                    <a:gd name="T6" fmla="*/ 99 w 100"/>
                    <a:gd name="T7" fmla="*/ 397 h 448"/>
                    <a:gd name="T8" fmla="*/ 63 w 100"/>
                    <a:gd name="T9" fmla="*/ 448 h 448"/>
                  </a:gdLst>
                  <a:ahLst/>
                  <a:cxnLst>
                    <a:cxn ang="0">
                      <a:pos x="T0" y="T1"/>
                    </a:cxn>
                    <a:cxn ang="0">
                      <a:pos x="T2" y="T3"/>
                    </a:cxn>
                    <a:cxn ang="0">
                      <a:pos x="T4" y="T5"/>
                    </a:cxn>
                    <a:cxn ang="0">
                      <a:pos x="T6" y="T7"/>
                    </a:cxn>
                    <a:cxn ang="0">
                      <a:pos x="T8" y="T9"/>
                    </a:cxn>
                  </a:cxnLst>
                  <a:rect l="0" t="0" r="r" b="b"/>
                  <a:pathLst>
                    <a:path w="100" h="448">
                      <a:moveTo>
                        <a:pt x="63" y="448"/>
                      </a:moveTo>
                      <a:lnTo>
                        <a:pt x="0" y="0"/>
                      </a:lnTo>
                      <a:cubicBezTo>
                        <a:pt x="14" y="1"/>
                        <a:pt x="31" y="4"/>
                        <a:pt x="49" y="10"/>
                      </a:cubicBezTo>
                      <a:lnTo>
                        <a:pt x="99" y="397"/>
                      </a:lnTo>
                      <a:cubicBezTo>
                        <a:pt x="99" y="397"/>
                        <a:pt x="100" y="430"/>
                        <a:pt x="63" y="448"/>
                      </a:cubicBezTo>
                      <a:close/>
                    </a:path>
                  </a:pathLst>
                </a:custGeom>
                <a:solidFill>
                  <a:srgbClr val="D58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72" name="Freeform 26">
                  <a:extLst>
                    <a:ext uri="{FF2B5EF4-FFF2-40B4-BE49-F238E27FC236}">
                      <a16:creationId xmlns:a16="http://schemas.microsoft.com/office/drawing/2014/main" id="{7164F91F-7923-F947-AB79-A1382F2E4177}"/>
                    </a:ext>
                  </a:extLst>
                </p:cNvPr>
                <p:cNvSpPr>
                  <a:spLocks/>
                </p:cNvSpPr>
                <p:nvPr/>
              </p:nvSpPr>
              <p:spPr bwMode="auto">
                <a:xfrm>
                  <a:off x="8020050" y="1138238"/>
                  <a:ext cx="52388" cy="427038"/>
                </a:xfrm>
                <a:custGeom>
                  <a:avLst/>
                  <a:gdLst>
                    <a:gd name="T0" fmla="*/ 64 w 64"/>
                    <a:gd name="T1" fmla="*/ 449 h 521"/>
                    <a:gd name="T2" fmla="*/ 21 w 64"/>
                    <a:gd name="T3" fmla="*/ 521 h 521"/>
                    <a:gd name="T4" fmla="*/ 0 w 64"/>
                    <a:gd name="T5" fmla="*/ 0 h 521"/>
                    <a:gd name="T6" fmla="*/ 52 w 64"/>
                    <a:gd name="T7" fmla="*/ 23 h 521"/>
                    <a:gd name="T8" fmla="*/ 64 w 64"/>
                    <a:gd name="T9" fmla="*/ 449 h 521"/>
                  </a:gdLst>
                  <a:ahLst/>
                  <a:cxnLst>
                    <a:cxn ang="0">
                      <a:pos x="T0" y="T1"/>
                    </a:cxn>
                    <a:cxn ang="0">
                      <a:pos x="T2" y="T3"/>
                    </a:cxn>
                    <a:cxn ang="0">
                      <a:pos x="T4" y="T5"/>
                    </a:cxn>
                    <a:cxn ang="0">
                      <a:pos x="T6" y="T7"/>
                    </a:cxn>
                    <a:cxn ang="0">
                      <a:pos x="T8" y="T9"/>
                    </a:cxn>
                  </a:cxnLst>
                  <a:rect l="0" t="0" r="r" b="b"/>
                  <a:pathLst>
                    <a:path w="64" h="521">
                      <a:moveTo>
                        <a:pt x="64" y="449"/>
                      </a:moveTo>
                      <a:cubicBezTo>
                        <a:pt x="64" y="449"/>
                        <a:pt x="57" y="490"/>
                        <a:pt x="21" y="521"/>
                      </a:cubicBezTo>
                      <a:lnTo>
                        <a:pt x="0" y="0"/>
                      </a:lnTo>
                      <a:cubicBezTo>
                        <a:pt x="16" y="5"/>
                        <a:pt x="33" y="13"/>
                        <a:pt x="52" y="23"/>
                      </a:cubicBezTo>
                      <a:lnTo>
                        <a:pt x="64" y="449"/>
                      </a:lnTo>
                      <a:close/>
                    </a:path>
                  </a:pathLst>
                </a:custGeom>
                <a:solidFill>
                  <a:srgbClr val="D58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73" name="Freeform 27">
                  <a:extLst>
                    <a:ext uri="{FF2B5EF4-FFF2-40B4-BE49-F238E27FC236}">
                      <a16:creationId xmlns:a16="http://schemas.microsoft.com/office/drawing/2014/main" id="{457BEDCE-EFB1-904E-995F-8A650483FB3B}"/>
                    </a:ext>
                  </a:extLst>
                </p:cNvPr>
                <p:cNvSpPr>
                  <a:spLocks/>
                </p:cNvSpPr>
                <p:nvPr/>
              </p:nvSpPr>
              <p:spPr bwMode="auto">
                <a:xfrm>
                  <a:off x="7883525" y="1370013"/>
                  <a:ext cx="495300" cy="908050"/>
                </a:xfrm>
                <a:custGeom>
                  <a:avLst/>
                  <a:gdLst>
                    <a:gd name="T0" fmla="*/ 589 w 604"/>
                    <a:gd name="T1" fmla="*/ 283 h 1107"/>
                    <a:gd name="T2" fmla="*/ 364 w 604"/>
                    <a:gd name="T3" fmla="*/ 617 h 1107"/>
                    <a:gd name="T4" fmla="*/ 364 w 604"/>
                    <a:gd name="T5" fmla="*/ 1107 h 1107"/>
                    <a:gd name="T6" fmla="*/ 0 w 604"/>
                    <a:gd name="T7" fmla="*/ 1107 h 1107"/>
                    <a:gd name="T8" fmla="*/ 0 w 604"/>
                    <a:gd name="T9" fmla="*/ 501 h 1107"/>
                    <a:gd name="T10" fmla="*/ 218 w 604"/>
                    <a:gd name="T11" fmla="*/ 264 h 1107"/>
                    <a:gd name="T12" fmla="*/ 173 w 604"/>
                    <a:gd name="T13" fmla="*/ 257 h 1107"/>
                    <a:gd name="T14" fmla="*/ 161 w 604"/>
                    <a:gd name="T15" fmla="*/ 254 h 1107"/>
                    <a:gd name="T16" fmla="*/ 24 w 604"/>
                    <a:gd name="T17" fmla="*/ 42 h 1107"/>
                    <a:gd name="T18" fmla="*/ 60 w 604"/>
                    <a:gd name="T19" fmla="*/ 14 h 1107"/>
                    <a:gd name="T20" fmla="*/ 227 w 604"/>
                    <a:gd name="T21" fmla="*/ 25 h 1107"/>
                    <a:gd name="T22" fmla="*/ 417 w 604"/>
                    <a:gd name="T23" fmla="*/ 5 h 1107"/>
                    <a:gd name="T24" fmla="*/ 489 w 604"/>
                    <a:gd name="T25" fmla="*/ 37 h 1107"/>
                    <a:gd name="T26" fmla="*/ 492 w 604"/>
                    <a:gd name="T27" fmla="*/ 43 h 1107"/>
                    <a:gd name="T28" fmla="*/ 591 w 604"/>
                    <a:gd name="T29" fmla="*/ 211 h 1107"/>
                    <a:gd name="T30" fmla="*/ 589 w 604"/>
                    <a:gd name="T31" fmla="*/ 283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4" h="1107">
                      <a:moveTo>
                        <a:pt x="589" y="283"/>
                      </a:moveTo>
                      <a:lnTo>
                        <a:pt x="364" y="617"/>
                      </a:lnTo>
                      <a:lnTo>
                        <a:pt x="364" y="1107"/>
                      </a:lnTo>
                      <a:lnTo>
                        <a:pt x="0" y="1107"/>
                      </a:lnTo>
                      <a:lnTo>
                        <a:pt x="0" y="501"/>
                      </a:lnTo>
                      <a:cubicBezTo>
                        <a:pt x="24" y="311"/>
                        <a:pt x="218" y="264"/>
                        <a:pt x="218" y="264"/>
                      </a:cubicBezTo>
                      <a:cubicBezTo>
                        <a:pt x="202" y="262"/>
                        <a:pt x="187" y="260"/>
                        <a:pt x="173" y="257"/>
                      </a:cubicBezTo>
                      <a:cubicBezTo>
                        <a:pt x="169" y="256"/>
                        <a:pt x="165" y="255"/>
                        <a:pt x="161" y="254"/>
                      </a:cubicBezTo>
                      <a:cubicBezTo>
                        <a:pt x="18" y="217"/>
                        <a:pt x="16" y="99"/>
                        <a:pt x="24" y="42"/>
                      </a:cubicBezTo>
                      <a:cubicBezTo>
                        <a:pt x="26" y="25"/>
                        <a:pt x="42" y="12"/>
                        <a:pt x="60" y="14"/>
                      </a:cubicBezTo>
                      <a:cubicBezTo>
                        <a:pt x="121" y="22"/>
                        <a:pt x="177" y="25"/>
                        <a:pt x="227" y="25"/>
                      </a:cubicBezTo>
                      <a:cubicBezTo>
                        <a:pt x="310" y="24"/>
                        <a:pt x="376" y="14"/>
                        <a:pt x="417" y="5"/>
                      </a:cubicBezTo>
                      <a:cubicBezTo>
                        <a:pt x="445" y="0"/>
                        <a:pt x="474" y="12"/>
                        <a:pt x="489" y="37"/>
                      </a:cubicBezTo>
                      <a:lnTo>
                        <a:pt x="492" y="43"/>
                      </a:lnTo>
                      <a:lnTo>
                        <a:pt x="591" y="211"/>
                      </a:lnTo>
                      <a:cubicBezTo>
                        <a:pt x="604" y="233"/>
                        <a:pt x="604" y="261"/>
                        <a:pt x="589" y="283"/>
                      </a:cubicBezTo>
                      <a:close/>
                    </a:path>
                  </a:pathLst>
                </a:custGeom>
                <a:solidFill>
                  <a:srgbClr val="EBAE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grpSp>
        </p:grpSp>
        <p:grpSp>
          <p:nvGrpSpPr>
            <p:cNvPr id="44" name="Group 5">
              <a:extLst>
                <a:ext uri="{FF2B5EF4-FFF2-40B4-BE49-F238E27FC236}">
                  <a16:creationId xmlns:a16="http://schemas.microsoft.com/office/drawing/2014/main" id="{5E313FC7-E8A5-2947-A0AC-D1F112C30209}"/>
                </a:ext>
              </a:extLst>
            </p:cNvPr>
            <p:cNvGrpSpPr/>
            <p:nvPr/>
          </p:nvGrpSpPr>
          <p:grpSpPr>
            <a:xfrm>
              <a:off x="4672125" y="3853990"/>
              <a:ext cx="688181" cy="1379935"/>
              <a:chOff x="5637213" y="4466287"/>
              <a:chExt cx="917575" cy="1839913"/>
            </a:xfrm>
          </p:grpSpPr>
          <p:sp>
            <p:nvSpPr>
              <p:cNvPr id="53" name="Freeform: Shape 123">
                <a:extLst>
                  <a:ext uri="{FF2B5EF4-FFF2-40B4-BE49-F238E27FC236}">
                    <a16:creationId xmlns:a16="http://schemas.microsoft.com/office/drawing/2014/main" id="{571A1403-06A4-B646-8FF9-B535857F4079}"/>
                  </a:ext>
                </a:extLst>
              </p:cNvPr>
              <p:cNvSpPr>
                <a:spLocks/>
              </p:cNvSpPr>
              <p:nvPr/>
            </p:nvSpPr>
            <p:spPr bwMode="auto">
              <a:xfrm>
                <a:off x="5643604" y="4466287"/>
                <a:ext cx="904791" cy="1558926"/>
              </a:xfrm>
              <a:custGeom>
                <a:avLst/>
                <a:gdLst>
                  <a:gd name="connsiteX0" fmla="*/ 314894 w 904791"/>
                  <a:gd name="connsiteY0" fmla="*/ 0 h 1558926"/>
                  <a:gd name="connsiteX1" fmla="*/ 397052 w 904791"/>
                  <a:gd name="connsiteY1" fmla="*/ 68123 h 1558926"/>
                  <a:gd name="connsiteX2" fmla="*/ 529327 w 904791"/>
                  <a:gd name="connsiteY2" fmla="*/ 715699 h 1558926"/>
                  <a:gd name="connsiteX3" fmla="*/ 574514 w 904791"/>
                  <a:gd name="connsiteY3" fmla="*/ 718982 h 1558926"/>
                  <a:gd name="connsiteX4" fmla="*/ 753620 w 904791"/>
                  <a:gd name="connsiteY4" fmla="*/ 158406 h 1558926"/>
                  <a:gd name="connsiteX5" fmla="*/ 846459 w 904791"/>
                  <a:gd name="connsiteY5" fmla="*/ 108340 h 1558926"/>
                  <a:gd name="connsiteX6" fmla="*/ 904791 w 904791"/>
                  <a:gd name="connsiteY6" fmla="*/ 183029 h 1558926"/>
                  <a:gd name="connsiteX7" fmla="*/ 903148 w 904791"/>
                  <a:gd name="connsiteY7" fmla="*/ 198623 h 1558926"/>
                  <a:gd name="connsiteX8" fmla="*/ 751977 w 904791"/>
                  <a:gd name="connsiteY8" fmla="*/ 958643 h 1558926"/>
                  <a:gd name="connsiteX9" fmla="*/ 751454 w 904791"/>
                  <a:gd name="connsiteY9" fmla="*/ 961255 h 1558926"/>
                  <a:gd name="connsiteX10" fmla="*/ 752517 w 904791"/>
                  <a:gd name="connsiteY10" fmla="*/ 962214 h 1558926"/>
                  <a:gd name="connsiteX11" fmla="*/ 836981 w 904791"/>
                  <a:gd name="connsiteY11" fmla="*/ 1104942 h 1558926"/>
                  <a:gd name="connsiteX12" fmla="*/ 835341 w 904791"/>
                  <a:gd name="connsiteY12" fmla="*/ 1164002 h 1558926"/>
                  <a:gd name="connsiteX13" fmla="*/ 650013 w 904791"/>
                  <a:gd name="connsiteY13" fmla="*/ 1437976 h 1558926"/>
                  <a:gd name="connsiteX14" fmla="*/ 650013 w 904791"/>
                  <a:gd name="connsiteY14" fmla="*/ 1558926 h 1558926"/>
                  <a:gd name="connsiteX15" fmla="*/ 237755 w 904791"/>
                  <a:gd name="connsiteY15" fmla="*/ 1558926 h 1558926"/>
                  <a:gd name="connsiteX16" fmla="*/ 237755 w 904791"/>
                  <a:gd name="connsiteY16" fmla="*/ 1453040 h 1558926"/>
                  <a:gd name="connsiteX17" fmla="*/ 88523 w 904791"/>
                  <a:gd name="connsiteY17" fmla="*/ 1307142 h 1558926"/>
                  <a:gd name="connsiteX18" fmla="*/ 39889 w 904791"/>
                  <a:gd name="connsiteY18" fmla="*/ 1222488 h 1558926"/>
                  <a:gd name="connsiteX19" fmla="*/ 18516 w 904791"/>
                  <a:gd name="connsiteY19" fmla="*/ 1143095 h 1558926"/>
                  <a:gd name="connsiteX20" fmla="*/ 15931 w 904791"/>
                  <a:gd name="connsiteY20" fmla="*/ 1141159 h 1558926"/>
                  <a:gd name="connsiteX21" fmla="*/ 13944 w 904791"/>
                  <a:gd name="connsiteY21" fmla="*/ 1126110 h 1558926"/>
                  <a:gd name="connsiteX22" fmla="*/ 13087 w 904791"/>
                  <a:gd name="connsiteY22" fmla="*/ 1122926 h 1558926"/>
                  <a:gd name="connsiteX23" fmla="*/ 11163 w 904791"/>
                  <a:gd name="connsiteY23" fmla="*/ 1105045 h 1558926"/>
                  <a:gd name="connsiteX24" fmla="*/ 2278 w 904791"/>
                  <a:gd name="connsiteY24" fmla="*/ 1037754 h 1558926"/>
                  <a:gd name="connsiteX25" fmla="*/ 6086 w 904791"/>
                  <a:gd name="connsiteY25" fmla="*/ 853423 h 1558926"/>
                  <a:gd name="connsiteX26" fmla="*/ 6304 w 904791"/>
                  <a:gd name="connsiteY26" fmla="*/ 853354 h 1558926"/>
                  <a:gd name="connsiteX27" fmla="*/ 6266 w 904791"/>
                  <a:gd name="connsiteY27" fmla="*/ 852961 h 1558926"/>
                  <a:gd name="connsiteX28" fmla="*/ 120092 w 904791"/>
                  <a:gd name="connsiteY28" fmla="*/ 781584 h 1558926"/>
                  <a:gd name="connsiteX29" fmla="*/ 129099 w 904791"/>
                  <a:gd name="connsiteY29" fmla="*/ 783225 h 1558926"/>
                  <a:gd name="connsiteX30" fmla="*/ 145477 w 904791"/>
                  <a:gd name="connsiteY30" fmla="*/ 788147 h 1558926"/>
                  <a:gd name="connsiteX31" fmla="*/ 145605 w 904791"/>
                  <a:gd name="connsiteY31" fmla="*/ 789140 h 1558926"/>
                  <a:gd name="connsiteX32" fmla="*/ 145772 w 904791"/>
                  <a:gd name="connsiteY32" fmla="*/ 789190 h 1558926"/>
                  <a:gd name="connsiteX33" fmla="*/ 151712 w 904791"/>
                  <a:gd name="connsiteY33" fmla="*/ 835496 h 1558926"/>
                  <a:gd name="connsiteX34" fmla="*/ 152040 w 904791"/>
                  <a:gd name="connsiteY34" fmla="*/ 835501 h 1558926"/>
                  <a:gd name="connsiteX35" fmla="*/ 145966 w 904791"/>
                  <a:gd name="connsiteY35" fmla="*/ 788295 h 1558926"/>
                  <a:gd name="connsiteX36" fmla="*/ 266131 w 904791"/>
                  <a:gd name="connsiteY36" fmla="*/ 723458 h 1558926"/>
                  <a:gd name="connsiteX37" fmla="*/ 318116 w 904791"/>
                  <a:gd name="connsiteY37" fmla="*/ 738953 h 1558926"/>
                  <a:gd name="connsiteX38" fmla="*/ 316537 w 904791"/>
                  <a:gd name="connsiteY38" fmla="*/ 725548 h 1558926"/>
                  <a:gd name="connsiteX39" fmla="*/ 231092 w 904791"/>
                  <a:gd name="connsiteY39" fmla="*/ 94387 h 1558926"/>
                  <a:gd name="connsiteX40" fmla="*/ 304213 w 904791"/>
                  <a:gd name="connsiteY40" fmla="*/ 821 h 1558926"/>
                  <a:gd name="connsiteX41" fmla="*/ 314894 w 904791"/>
                  <a:gd name="connsiteY41" fmla="*/ 0 h 155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04791" h="1558926">
                    <a:moveTo>
                      <a:pt x="314894" y="0"/>
                    </a:moveTo>
                    <a:cubicBezTo>
                      <a:pt x="354330" y="0"/>
                      <a:pt x="389658" y="28727"/>
                      <a:pt x="397052" y="68123"/>
                    </a:cubicBezTo>
                    <a:lnTo>
                      <a:pt x="529327" y="715699"/>
                    </a:lnTo>
                    <a:cubicBezTo>
                      <a:pt x="534257" y="739501"/>
                      <a:pt x="566299" y="741143"/>
                      <a:pt x="574514" y="718982"/>
                    </a:cubicBezTo>
                    <a:lnTo>
                      <a:pt x="753620" y="158406"/>
                    </a:lnTo>
                    <a:cubicBezTo>
                      <a:pt x="766765" y="119831"/>
                      <a:pt x="807023" y="97670"/>
                      <a:pt x="846459" y="108340"/>
                    </a:cubicBezTo>
                    <a:cubicBezTo>
                      <a:pt x="880965" y="117368"/>
                      <a:pt x="904791" y="148557"/>
                      <a:pt x="904791" y="183029"/>
                    </a:cubicBezTo>
                    <a:cubicBezTo>
                      <a:pt x="904791" y="187953"/>
                      <a:pt x="904791" y="192878"/>
                      <a:pt x="903148" y="198623"/>
                    </a:cubicBezTo>
                    <a:lnTo>
                      <a:pt x="751977" y="958643"/>
                    </a:lnTo>
                    <a:lnTo>
                      <a:pt x="751454" y="961255"/>
                    </a:lnTo>
                    <a:lnTo>
                      <a:pt x="752517" y="962214"/>
                    </a:lnTo>
                    <a:lnTo>
                      <a:pt x="836981" y="1104942"/>
                    </a:lnTo>
                    <a:cubicBezTo>
                      <a:pt x="847641" y="1122988"/>
                      <a:pt x="846821" y="1145956"/>
                      <a:pt x="835341" y="1164002"/>
                    </a:cubicBezTo>
                    <a:lnTo>
                      <a:pt x="650013" y="1437976"/>
                    </a:lnTo>
                    <a:lnTo>
                      <a:pt x="650013" y="1558926"/>
                    </a:lnTo>
                    <a:lnTo>
                      <a:pt x="237755" y="1558926"/>
                    </a:lnTo>
                    <a:lnTo>
                      <a:pt x="237755" y="1453040"/>
                    </a:lnTo>
                    <a:cubicBezTo>
                      <a:pt x="237755" y="1453040"/>
                      <a:pt x="185278" y="1421073"/>
                      <a:pt x="88523" y="1307142"/>
                    </a:cubicBezTo>
                    <a:cubicBezTo>
                      <a:pt x="68024" y="1282963"/>
                      <a:pt x="52137" y="1253968"/>
                      <a:pt x="39889" y="1222488"/>
                    </a:cubicBezTo>
                    <a:lnTo>
                      <a:pt x="18516" y="1143095"/>
                    </a:lnTo>
                    <a:lnTo>
                      <a:pt x="15931" y="1141159"/>
                    </a:lnTo>
                    <a:lnTo>
                      <a:pt x="13944" y="1126110"/>
                    </a:lnTo>
                    <a:lnTo>
                      <a:pt x="13087" y="1122926"/>
                    </a:lnTo>
                    <a:lnTo>
                      <a:pt x="11163" y="1105045"/>
                    </a:lnTo>
                    <a:lnTo>
                      <a:pt x="2278" y="1037754"/>
                    </a:lnTo>
                    <a:cubicBezTo>
                      <a:pt x="-4529" y="937346"/>
                      <a:pt x="6086" y="853423"/>
                      <a:pt x="6086" y="853423"/>
                    </a:cubicBezTo>
                    <a:lnTo>
                      <a:pt x="6304" y="853354"/>
                    </a:lnTo>
                    <a:lnTo>
                      <a:pt x="6266" y="852961"/>
                    </a:lnTo>
                    <a:cubicBezTo>
                      <a:pt x="6266" y="852961"/>
                      <a:pt x="23462" y="765175"/>
                      <a:pt x="120092" y="781584"/>
                    </a:cubicBezTo>
                    <a:cubicBezTo>
                      <a:pt x="122548" y="782404"/>
                      <a:pt x="125824" y="782404"/>
                      <a:pt x="129099" y="783225"/>
                    </a:cubicBezTo>
                    <a:cubicBezTo>
                      <a:pt x="134832" y="784866"/>
                      <a:pt x="139745" y="785686"/>
                      <a:pt x="145477" y="788147"/>
                    </a:cubicBezTo>
                    <a:lnTo>
                      <a:pt x="145605" y="789140"/>
                    </a:lnTo>
                    <a:lnTo>
                      <a:pt x="145772" y="789190"/>
                    </a:lnTo>
                    <a:lnTo>
                      <a:pt x="151712" y="835496"/>
                    </a:lnTo>
                    <a:lnTo>
                      <a:pt x="152040" y="835501"/>
                    </a:lnTo>
                    <a:lnTo>
                      <a:pt x="145966" y="788295"/>
                    </a:lnTo>
                    <a:cubicBezTo>
                      <a:pt x="145966" y="788295"/>
                      <a:pt x="180298" y="712788"/>
                      <a:pt x="266131" y="723458"/>
                    </a:cubicBezTo>
                    <a:lnTo>
                      <a:pt x="318116" y="738953"/>
                    </a:lnTo>
                    <a:lnTo>
                      <a:pt x="316537" y="725548"/>
                    </a:lnTo>
                    <a:lnTo>
                      <a:pt x="231092" y="94387"/>
                    </a:lnTo>
                    <a:cubicBezTo>
                      <a:pt x="225341" y="48425"/>
                      <a:pt x="258205" y="6566"/>
                      <a:pt x="304213" y="821"/>
                    </a:cubicBezTo>
                    <a:cubicBezTo>
                      <a:pt x="307500" y="821"/>
                      <a:pt x="311608" y="0"/>
                      <a:pt x="314894" y="0"/>
                    </a:cubicBezTo>
                    <a:close/>
                  </a:path>
                </a:pathLst>
              </a:custGeom>
              <a:solidFill>
                <a:srgbClr val="FAB29A"/>
              </a:solidFill>
              <a:ln w="139700">
                <a:solidFill>
                  <a:srgbClr val="F0EEEF"/>
                </a:solidFill>
                <a:round/>
                <a:headEnd/>
                <a:tailEnd/>
              </a:ln>
              <a:extLst/>
            </p:spPr>
            <p:txBody>
              <a:bodyPr vert="horz" wrap="square" lIns="68580" tIns="34290" rIns="68580" bIns="34290" numCol="1" anchor="t" anchorCtr="0" compatLnSpc="1">
                <a:prstTxWarp prst="textNoShape">
                  <a:avLst/>
                </a:prstTxWarp>
                <a:noAutofit/>
              </a:bodyPr>
              <a:lstStyle/>
              <a:p>
                <a:endParaRPr lang="en-US" sz="1350" dirty="0">
                  <a:solidFill>
                    <a:schemeClr val="tx1"/>
                  </a:solidFill>
                  <a:latin typeface="BrownStd Regular Alternate" pitchFamily="2" charset="77"/>
                </a:endParaRPr>
              </a:p>
            </p:txBody>
          </p:sp>
          <p:grpSp>
            <p:nvGrpSpPr>
              <p:cNvPr id="54" name="Group 73">
                <a:extLst>
                  <a:ext uri="{FF2B5EF4-FFF2-40B4-BE49-F238E27FC236}">
                    <a16:creationId xmlns:a16="http://schemas.microsoft.com/office/drawing/2014/main" id="{9E58B9EA-B950-4640-80BD-78A8FF6A2272}"/>
                  </a:ext>
                </a:extLst>
              </p:cNvPr>
              <p:cNvGrpSpPr/>
              <p:nvPr/>
            </p:nvGrpSpPr>
            <p:grpSpPr>
              <a:xfrm>
                <a:off x="5637213" y="4466287"/>
                <a:ext cx="917575" cy="1839913"/>
                <a:chOff x="3649663" y="438150"/>
                <a:chExt cx="917575" cy="1839913"/>
              </a:xfrm>
            </p:grpSpPr>
            <p:sp>
              <p:nvSpPr>
                <p:cNvPr id="55" name="Freeform 28">
                  <a:extLst>
                    <a:ext uri="{FF2B5EF4-FFF2-40B4-BE49-F238E27FC236}">
                      <a16:creationId xmlns:a16="http://schemas.microsoft.com/office/drawing/2014/main" id="{643CAC85-92D0-B446-B882-3C6EE5ACD4BD}"/>
                    </a:ext>
                  </a:extLst>
                </p:cNvPr>
                <p:cNvSpPr>
                  <a:spLocks/>
                </p:cNvSpPr>
                <p:nvPr/>
              </p:nvSpPr>
              <p:spPr bwMode="auto">
                <a:xfrm>
                  <a:off x="3887788" y="438150"/>
                  <a:ext cx="679450" cy="1230313"/>
                </a:xfrm>
                <a:custGeom>
                  <a:avLst/>
                  <a:gdLst>
                    <a:gd name="T0" fmla="*/ 827 w 827"/>
                    <a:gd name="T1" fmla="*/ 223 h 1499"/>
                    <a:gd name="T2" fmla="*/ 825 w 827"/>
                    <a:gd name="T3" fmla="*/ 242 h 1499"/>
                    <a:gd name="T4" fmla="*/ 641 w 827"/>
                    <a:gd name="T5" fmla="*/ 1168 h 1499"/>
                    <a:gd name="T6" fmla="*/ 631 w 827"/>
                    <a:gd name="T7" fmla="*/ 1218 h 1499"/>
                    <a:gd name="T8" fmla="*/ 630 w 827"/>
                    <a:gd name="T9" fmla="*/ 1222 h 1499"/>
                    <a:gd name="T10" fmla="*/ 595 w 827"/>
                    <a:gd name="T11" fmla="*/ 1286 h 1499"/>
                    <a:gd name="T12" fmla="*/ 508 w 827"/>
                    <a:gd name="T13" fmla="*/ 1446 h 1499"/>
                    <a:gd name="T14" fmla="*/ 504 w 827"/>
                    <a:gd name="T15" fmla="*/ 1453 h 1499"/>
                    <a:gd name="T16" fmla="*/ 311 w 827"/>
                    <a:gd name="T17" fmla="*/ 1499 h 1499"/>
                    <a:gd name="T18" fmla="*/ 224 w 827"/>
                    <a:gd name="T19" fmla="*/ 1401 h 1499"/>
                    <a:gd name="T20" fmla="*/ 177 w 827"/>
                    <a:gd name="T21" fmla="*/ 1348 h 1499"/>
                    <a:gd name="T22" fmla="*/ 142 w 827"/>
                    <a:gd name="T23" fmla="*/ 1100 h 1499"/>
                    <a:gd name="T24" fmla="*/ 130 w 827"/>
                    <a:gd name="T25" fmla="*/ 1021 h 1499"/>
                    <a:gd name="T26" fmla="*/ 113 w 827"/>
                    <a:gd name="T27" fmla="*/ 901 h 1499"/>
                    <a:gd name="T28" fmla="*/ 111 w 827"/>
                    <a:gd name="T29" fmla="*/ 884 h 1499"/>
                    <a:gd name="T30" fmla="*/ 111 w 827"/>
                    <a:gd name="T31" fmla="*/ 884 h 1499"/>
                    <a:gd name="T32" fmla="*/ 7 w 827"/>
                    <a:gd name="T33" fmla="*/ 115 h 1499"/>
                    <a:gd name="T34" fmla="*/ 96 w 827"/>
                    <a:gd name="T35" fmla="*/ 1 h 1499"/>
                    <a:gd name="T36" fmla="*/ 109 w 827"/>
                    <a:gd name="T37" fmla="*/ 0 h 1499"/>
                    <a:gd name="T38" fmla="*/ 209 w 827"/>
                    <a:gd name="T39" fmla="*/ 83 h 1499"/>
                    <a:gd name="T40" fmla="*/ 370 w 827"/>
                    <a:gd name="T41" fmla="*/ 872 h 1499"/>
                    <a:gd name="T42" fmla="*/ 425 w 827"/>
                    <a:gd name="T43" fmla="*/ 876 h 1499"/>
                    <a:gd name="T44" fmla="*/ 643 w 827"/>
                    <a:gd name="T45" fmla="*/ 193 h 1499"/>
                    <a:gd name="T46" fmla="*/ 756 w 827"/>
                    <a:gd name="T47" fmla="*/ 132 h 1499"/>
                    <a:gd name="T48" fmla="*/ 827 w 827"/>
                    <a:gd name="T49" fmla="*/ 223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7" h="1499">
                      <a:moveTo>
                        <a:pt x="827" y="223"/>
                      </a:moveTo>
                      <a:cubicBezTo>
                        <a:pt x="827" y="229"/>
                        <a:pt x="827" y="235"/>
                        <a:pt x="825" y="242"/>
                      </a:cubicBezTo>
                      <a:lnTo>
                        <a:pt x="641" y="1168"/>
                      </a:lnTo>
                      <a:lnTo>
                        <a:pt x="631" y="1218"/>
                      </a:lnTo>
                      <a:lnTo>
                        <a:pt x="630" y="1222"/>
                      </a:lnTo>
                      <a:lnTo>
                        <a:pt x="595" y="1286"/>
                      </a:lnTo>
                      <a:lnTo>
                        <a:pt x="508" y="1446"/>
                      </a:lnTo>
                      <a:lnTo>
                        <a:pt x="504" y="1453"/>
                      </a:lnTo>
                      <a:lnTo>
                        <a:pt x="311" y="1499"/>
                      </a:lnTo>
                      <a:lnTo>
                        <a:pt x="224" y="1401"/>
                      </a:lnTo>
                      <a:lnTo>
                        <a:pt x="177" y="1348"/>
                      </a:lnTo>
                      <a:lnTo>
                        <a:pt x="142" y="1100"/>
                      </a:lnTo>
                      <a:lnTo>
                        <a:pt x="130" y="1021"/>
                      </a:lnTo>
                      <a:lnTo>
                        <a:pt x="113" y="901"/>
                      </a:lnTo>
                      <a:lnTo>
                        <a:pt x="111" y="884"/>
                      </a:lnTo>
                      <a:lnTo>
                        <a:pt x="111" y="884"/>
                      </a:lnTo>
                      <a:lnTo>
                        <a:pt x="7" y="115"/>
                      </a:lnTo>
                      <a:cubicBezTo>
                        <a:pt x="0" y="59"/>
                        <a:pt x="40" y="8"/>
                        <a:pt x="96" y="1"/>
                      </a:cubicBezTo>
                      <a:cubicBezTo>
                        <a:pt x="100" y="1"/>
                        <a:pt x="105" y="0"/>
                        <a:pt x="109" y="0"/>
                      </a:cubicBezTo>
                      <a:cubicBezTo>
                        <a:pt x="157" y="0"/>
                        <a:pt x="200" y="35"/>
                        <a:pt x="209" y="83"/>
                      </a:cubicBezTo>
                      <a:lnTo>
                        <a:pt x="370" y="872"/>
                      </a:lnTo>
                      <a:cubicBezTo>
                        <a:pt x="376" y="901"/>
                        <a:pt x="415" y="903"/>
                        <a:pt x="425" y="876"/>
                      </a:cubicBezTo>
                      <a:lnTo>
                        <a:pt x="643" y="193"/>
                      </a:lnTo>
                      <a:cubicBezTo>
                        <a:pt x="659" y="146"/>
                        <a:pt x="708" y="119"/>
                        <a:pt x="756" y="132"/>
                      </a:cubicBezTo>
                      <a:cubicBezTo>
                        <a:pt x="798" y="143"/>
                        <a:pt x="827" y="181"/>
                        <a:pt x="827" y="223"/>
                      </a:cubicBezTo>
                      <a:close/>
                    </a:path>
                  </a:pathLst>
                </a:custGeom>
                <a:solidFill>
                  <a:srgbClr val="EBAE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56" name="Freeform 29">
                  <a:extLst>
                    <a:ext uri="{FF2B5EF4-FFF2-40B4-BE49-F238E27FC236}">
                      <a16:creationId xmlns:a16="http://schemas.microsoft.com/office/drawing/2014/main" id="{1AE0CCAF-0012-834A-9457-334A7D3462EE}"/>
                    </a:ext>
                  </a:extLst>
                </p:cNvPr>
                <p:cNvSpPr>
                  <a:spLocks/>
                </p:cNvSpPr>
                <p:nvPr/>
              </p:nvSpPr>
              <p:spPr bwMode="auto">
                <a:xfrm>
                  <a:off x="3660775" y="1273175"/>
                  <a:ext cx="769938" cy="1004888"/>
                </a:xfrm>
                <a:custGeom>
                  <a:avLst/>
                  <a:gdLst>
                    <a:gd name="T0" fmla="*/ 939 w 939"/>
                    <a:gd name="T1" fmla="*/ 278 h 1226"/>
                    <a:gd name="T2" fmla="*/ 532 w 939"/>
                    <a:gd name="T3" fmla="*/ 1226 h 1226"/>
                    <a:gd name="T4" fmla="*/ 292 w 939"/>
                    <a:gd name="T5" fmla="*/ 1226 h 1226"/>
                    <a:gd name="T6" fmla="*/ 292 w 939"/>
                    <a:gd name="T7" fmla="*/ 754 h 1226"/>
                    <a:gd name="T8" fmla="*/ 110 w 939"/>
                    <a:gd name="T9" fmla="*/ 576 h 1226"/>
                    <a:gd name="T10" fmla="*/ 4 w 939"/>
                    <a:gd name="T11" fmla="*/ 122 h 1226"/>
                    <a:gd name="T12" fmla="*/ 10 w 939"/>
                    <a:gd name="T13" fmla="*/ 23 h 1226"/>
                    <a:gd name="T14" fmla="*/ 83 w 939"/>
                    <a:gd name="T15" fmla="*/ 0 h 1226"/>
                    <a:gd name="T16" fmla="*/ 150 w 939"/>
                    <a:gd name="T17" fmla="*/ 0 h 1226"/>
                    <a:gd name="T18" fmla="*/ 408 w 939"/>
                    <a:gd name="T19" fmla="*/ 4 h 1226"/>
                    <a:gd name="T20" fmla="*/ 434 w 939"/>
                    <a:gd name="T21" fmla="*/ 4 h 1226"/>
                    <a:gd name="T22" fmla="*/ 834 w 939"/>
                    <a:gd name="T23" fmla="*/ 10 h 1226"/>
                    <a:gd name="T24" fmla="*/ 867 w 939"/>
                    <a:gd name="T25" fmla="*/ 95 h 1226"/>
                    <a:gd name="T26" fmla="*/ 909 w 939"/>
                    <a:gd name="T27" fmla="*/ 201 h 1226"/>
                    <a:gd name="T28" fmla="*/ 919 w 939"/>
                    <a:gd name="T29" fmla="*/ 227 h 1226"/>
                    <a:gd name="T30" fmla="*/ 939 w 939"/>
                    <a:gd name="T31" fmla="*/ 27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9" h="1226">
                      <a:moveTo>
                        <a:pt x="939" y="278"/>
                      </a:moveTo>
                      <a:lnTo>
                        <a:pt x="532" y="1226"/>
                      </a:lnTo>
                      <a:lnTo>
                        <a:pt x="292" y="1226"/>
                      </a:lnTo>
                      <a:lnTo>
                        <a:pt x="292" y="754"/>
                      </a:lnTo>
                      <a:cubicBezTo>
                        <a:pt x="292" y="754"/>
                        <a:pt x="228" y="715"/>
                        <a:pt x="110" y="576"/>
                      </a:cubicBezTo>
                      <a:cubicBezTo>
                        <a:pt x="10" y="458"/>
                        <a:pt x="0" y="246"/>
                        <a:pt x="4" y="122"/>
                      </a:cubicBezTo>
                      <a:cubicBezTo>
                        <a:pt x="5" y="63"/>
                        <a:pt x="10" y="23"/>
                        <a:pt x="10" y="23"/>
                      </a:cubicBezTo>
                      <a:lnTo>
                        <a:pt x="83" y="0"/>
                      </a:lnTo>
                      <a:lnTo>
                        <a:pt x="150" y="0"/>
                      </a:lnTo>
                      <a:lnTo>
                        <a:pt x="408" y="4"/>
                      </a:lnTo>
                      <a:lnTo>
                        <a:pt x="434" y="4"/>
                      </a:lnTo>
                      <a:lnTo>
                        <a:pt x="834" y="10"/>
                      </a:lnTo>
                      <a:lnTo>
                        <a:pt x="867" y="95"/>
                      </a:lnTo>
                      <a:lnTo>
                        <a:pt x="909" y="201"/>
                      </a:lnTo>
                      <a:lnTo>
                        <a:pt x="919" y="227"/>
                      </a:lnTo>
                      <a:lnTo>
                        <a:pt x="939" y="278"/>
                      </a:lnTo>
                      <a:close/>
                    </a:path>
                  </a:pathLst>
                </a:custGeom>
                <a:solidFill>
                  <a:srgbClr val="EBAE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57" name="Freeform 30">
                  <a:extLst>
                    <a:ext uri="{FF2B5EF4-FFF2-40B4-BE49-F238E27FC236}">
                      <a16:creationId xmlns:a16="http://schemas.microsoft.com/office/drawing/2014/main" id="{1E5D0D07-CA1B-E443-8BCF-1BFD00BC95BE}"/>
                    </a:ext>
                  </a:extLst>
                </p:cNvPr>
                <p:cNvSpPr>
                  <a:spLocks/>
                </p:cNvSpPr>
                <p:nvPr/>
              </p:nvSpPr>
              <p:spPr bwMode="auto">
                <a:xfrm>
                  <a:off x="3649663" y="1162050"/>
                  <a:ext cx="781050" cy="825500"/>
                </a:xfrm>
                <a:custGeom>
                  <a:avLst/>
                  <a:gdLst>
                    <a:gd name="T0" fmla="*/ 952 w 952"/>
                    <a:gd name="T1" fmla="*/ 413 h 1007"/>
                    <a:gd name="T2" fmla="*/ 943 w 952"/>
                    <a:gd name="T3" fmla="*/ 389 h 1007"/>
                    <a:gd name="T4" fmla="*/ 942 w 952"/>
                    <a:gd name="T5" fmla="*/ 352 h 1007"/>
                    <a:gd name="T6" fmla="*/ 887 w 952"/>
                    <a:gd name="T7" fmla="*/ 356 h 1007"/>
                    <a:gd name="T8" fmla="*/ 928 w 952"/>
                    <a:gd name="T9" fmla="*/ 291 h 1007"/>
                    <a:gd name="T10" fmla="*/ 876 w 952"/>
                    <a:gd name="T11" fmla="*/ 235 h 1007"/>
                    <a:gd name="T12" fmla="*/ 863 w 952"/>
                    <a:gd name="T13" fmla="*/ 234 h 1007"/>
                    <a:gd name="T14" fmla="*/ 650 w 952"/>
                    <a:gd name="T15" fmla="*/ 242 h 1007"/>
                    <a:gd name="T16" fmla="*/ 638 w 952"/>
                    <a:gd name="T17" fmla="*/ 242 h 1007"/>
                    <a:gd name="T18" fmla="*/ 479 w 952"/>
                    <a:gd name="T19" fmla="*/ 231 h 1007"/>
                    <a:gd name="T20" fmla="*/ 466 w 952"/>
                    <a:gd name="T21" fmla="*/ 232 h 1007"/>
                    <a:gd name="T22" fmla="*/ 463 w 952"/>
                    <a:gd name="T23" fmla="*/ 217 h 1007"/>
                    <a:gd name="T24" fmla="*/ 463 w 952"/>
                    <a:gd name="T25" fmla="*/ 217 h 1007"/>
                    <a:gd name="T26" fmla="*/ 463 w 952"/>
                    <a:gd name="T27" fmla="*/ 215 h 1007"/>
                    <a:gd name="T28" fmla="*/ 445 w 952"/>
                    <a:gd name="T29" fmla="*/ 141 h 1007"/>
                    <a:gd name="T30" fmla="*/ 445 w 952"/>
                    <a:gd name="T31" fmla="*/ 139 h 1007"/>
                    <a:gd name="T32" fmla="*/ 404 w 952"/>
                    <a:gd name="T33" fmla="*/ 19 h 1007"/>
                    <a:gd name="T34" fmla="*/ 340 w 952"/>
                    <a:gd name="T35" fmla="*/ 0 h 1007"/>
                    <a:gd name="T36" fmla="*/ 347 w 952"/>
                    <a:gd name="T37" fmla="*/ 138 h 1007"/>
                    <a:gd name="T38" fmla="*/ 96 w 952"/>
                    <a:gd name="T39" fmla="*/ 135 h 1007"/>
                    <a:gd name="T40" fmla="*/ 23 w 952"/>
                    <a:gd name="T41" fmla="*/ 158 h 1007"/>
                    <a:gd name="T42" fmla="*/ 35 w 952"/>
                    <a:gd name="T43" fmla="*/ 509 h 1007"/>
                    <a:gd name="T44" fmla="*/ 463 w 952"/>
                    <a:gd name="T45" fmla="*/ 603 h 1007"/>
                    <a:gd name="T46" fmla="*/ 457 w 952"/>
                    <a:gd name="T47" fmla="*/ 928 h 1007"/>
                    <a:gd name="T48" fmla="*/ 714 w 952"/>
                    <a:gd name="T49" fmla="*/ 967 h 1007"/>
                    <a:gd name="T50" fmla="*/ 920 w 952"/>
                    <a:gd name="T51" fmla="*/ 487 h 1007"/>
                    <a:gd name="T52" fmla="*/ 946 w 952"/>
                    <a:gd name="T53" fmla="*/ 490 h 1007"/>
                    <a:gd name="T54" fmla="*/ 944 w 952"/>
                    <a:gd name="T55" fmla="*/ 431 h 1007"/>
                    <a:gd name="T56" fmla="*/ 952 w 952"/>
                    <a:gd name="T57" fmla="*/ 413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2" h="1007">
                      <a:moveTo>
                        <a:pt x="952" y="413"/>
                      </a:moveTo>
                      <a:lnTo>
                        <a:pt x="943" y="389"/>
                      </a:lnTo>
                      <a:lnTo>
                        <a:pt x="942" y="352"/>
                      </a:lnTo>
                      <a:lnTo>
                        <a:pt x="887" y="356"/>
                      </a:lnTo>
                      <a:cubicBezTo>
                        <a:pt x="913" y="319"/>
                        <a:pt x="928" y="291"/>
                        <a:pt x="928" y="291"/>
                      </a:cubicBezTo>
                      <a:cubicBezTo>
                        <a:pt x="928" y="291"/>
                        <a:pt x="929" y="241"/>
                        <a:pt x="876" y="235"/>
                      </a:cubicBezTo>
                      <a:cubicBezTo>
                        <a:pt x="872" y="234"/>
                        <a:pt x="868" y="234"/>
                        <a:pt x="863" y="234"/>
                      </a:cubicBezTo>
                      <a:cubicBezTo>
                        <a:pt x="820" y="236"/>
                        <a:pt x="753" y="244"/>
                        <a:pt x="650" y="242"/>
                      </a:cubicBezTo>
                      <a:cubicBezTo>
                        <a:pt x="646" y="242"/>
                        <a:pt x="642" y="242"/>
                        <a:pt x="638" y="242"/>
                      </a:cubicBezTo>
                      <a:cubicBezTo>
                        <a:pt x="592" y="240"/>
                        <a:pt x="540" y="237"/>
                        <a:pt x="479" y="231"/>
                      </a:cubicBezTo>
                      <a:cubicBezTo>
                        <a:pt x="475" y="230"/>
                        <a:pt x="470" y="231"/>
                        <a:pt x="466" y="232"/>
                      </a:cubicBezTo>
                      <a:cubicBezTo>
                        <a:pt x="466" y="228"/>
                        <a:pt x="464" y="223"/>
                        <a:pt x="463" y="217"/>
                      </a:cubicBezTo>
                      <a:lnTo>
                        <a:pt x="463" y="217"/>
                      </a:lnTo>
                      <a:lnTo>
                        <a:pt x="463" y="215"/>
                      </a:lnTo>
                      <a:cubicBezTo>
                        <a:pt x="458" y="196"/>
                        <a:pt x="452" y="169"/>
                        <a:pt x="445" y="141"/>
                      </a:cubicBezTo>
                      <a:lnTo>
                        <a:pt x="445" y="139"/>
                      </a:lnTo>
                      <a:cubicBezTo>
                        <a:pt x="445" y="139"/>
                        <a:pt x="428" y="63"/>
                        <a:pt x="404" y="19"/>
                      </a:cubicBezTo>
                      <a:cubicBezTo>
                        <a:pt x="381" y="8"/>
                        <a:pt x="360" y="3"/>
                        <a:pt x="340" y="0"/>
                      </a:cubicBezTo>
                      <a:lnTo>
                        <a:pt x="347" y="138"/>
                      </a:lnTo>
                      <a:lnTo>
                        <a:pt x="96" y="135"/>
                      </a:lnTo>
                      <a:lnTo>
                        <a:pt x="23" y="158"/>
                      </a:lnTo>
                      <a:cubicBezTo>
                        <a:pt x="23" y="158"/>
                        <a:pt x="0" y="340"/>
                        <a:pt x="35" y="509"/>
                      </a:cubicBezTo>
                      <a:cubicBezTo>
                        <a:pt x="84" y="556"/>
                        <a:pt x="204" y="630"/>
                        <a:pt x="463" y="603"/>
                      </a:cubicBezTo>
                      <a:cubicBezTo>
                        <a:pt x="463" y="603"/>
                        <a:pt x="369" y="731"/>
                        <a:pt x="457" y="928"/>
                      </a:cubicBezTo>
                      <a:cubicBezTo>
                        <a:pt x="492" y="1007"/>
                        <a:pt x="599" y="1002"/>
                        <a:pt x="714" y="967"/>
                      </a:cubicBezTo>
                      <a:lnTo>
                        <a:pt x="920" y="487"/>
                      </a:lnTo>
                      <a:lnTo>
                        <a:pt x="946" y="490"/>
                      </a:lnTo>
                      <a:lnTo>
                        <a:pt x="944" y="431"/>
                      </a:lnTo>
                      <a:lnTo>
                        <a:pt x="952" y="413"/>
                      </a:lnTo>
                      <a:close/>
                    </a:path>
                  </a:pathLst>
                </a:custGeom>
                <a:solidFill>
                  <a:srgbClr val="D58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58" name="Freeform 31">
                  <a:extLst>
                    <a:ext uri="{FF2B5EF4-FFF2-40B4-BE49-F238E27FC236}">
                      <a16:creationId xmlns:a16="http://schemas.microsoft.com/office/drawing/2014/main" id="{A282F7FD-3C14-144A-B770-4A317480FF2E}"/>
                    </a:ext>
                  </a:extLst>
                </p:cNvPr>
                <p:cNvSpPr>
                  <a:spLocks/>
                </p:cNvSpPr>
                <p:nvPr/>
              </p:nvSpPr>
              <p:spPr bwMode="auto">
                <a:xfrm>
                  <a:off x="3668713" y="1203325"/>
                  <a:ext cx="180975" cy="390525"/>
                </a:xfrm>
                <a:custGeom>
                  <a:avLst/>
                  <a:gdLst>
                    <a:gd name="T0" fmla="*/ 220 w 221"/>
                    <a:gd name="T1" fmla="*/ 415 h 476"/>
                    <a:gd name="T2" fmla="*/ 193 w 221"/>
                    <a:gd name="T3" fmla="*/ 460 h 476"/>
                    <a:gd name="T4" fmla="*/ 181 w 221"/>
                    <a:gd name="T5" fmla="*/ 467 h 476"/>
                    <a:gd name="T6" fmla="*/ 126 w 221"/>
                    <a:gd name="T7" fmla="*/ 476 h 476"/>
                    <a:gd name="T8" fmla="*/ 0 w 221"/>
                    <a:gd name="T9" fmla="*/ 107 h 476"/>
                    <a:gd name="T10" fmla="*/ 139 w 221"/>
                    <a:gd name="T11" fmla="*/ 20 h 476"/>
                    <a:gd name="T12" fmla="*/ 150 w 221"/>
                    <a:gd name="T13" fmla="*/ 22 h 476"/>
                    <a:gd name="T14" fmla="*/ 170 w 221"/>
                    <a:gd name="T15" fmla="*/ 28 h 476"/>
                    <a:gd name="T16" fmla="*/ 220 w 221"/>
                    <a:gd name="T17" fmla="*/ 415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76">
                      <a:moveTo>
                        <a:pt x="220" y="415"/>
                      </a:moveTo>
                      <a:cubicBezTo>
                        <a:pt x="220" y="415"/>
                        <a:pt x="221" y="442"/>
                        <a:pt x="193" y="460"/>
                      </a:cubicBezTo>
                      <a:cubicBezTo>
                        <a:pt x="189" y="463"/>
                        <a:pt x="185" y="465"/>
                        <a:pt x="181" y="467"/>
                      </a:cubicBezTo>
                      <a:cubicBezTo>
                        <a:pt x="168" y="473"/>
                        <a:pt x="150" y="476"/>
                        <a:pt x="126" y="476"/>
                      </a:cubicBezTo>
                      <a:cubicBezTo>
                        <a:pt x="30" y="476"/>
                        <a:pt x="30" y="417"/>
                        <a:pt x="0" y="107"/>
                      </a:cubicBezTo>
                      <a:cubicBezTo>
                        <a:pt x="0" y="107"/>
                        <a:pt x="21" y="0"/>
                        <a:pt x="139" y="20"/>
                      </a:cubicBezTo>
                      <a:cubicBezTo>
                        <a:pt x="142" y="21"/>
                        <a:pt x="146" y="21"/>
                        <a:pt x="150" y="22"/>
                      </a:cubicBezTo>
                      <a:cubicBezTo>
                        <a:pt x="157" y="24"/>
                        <a:pt x="163" y="25"/>
                        <a:pt x="170" y="28"/>
                      </a:cubicBezTo>
                      <a:lnTo>
                        <a:pt x="220" y="415"/>
                      </a:lnTo>
                      <a:close/>
                    </a:path>
                  </a:pathLst>
                </a:custGeom>
                <a:solidFill>
                  <a:srgbClr val="EBAE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59" name="Freeform 32">
                  <a:extLst>
                    <a:ext uri="{FF2B5EF4-FFF2-40B4-BE49-F238E27FC236}">
                      <a16:creationId xmlns:a16="http://schemas.microsoft.com/office/drawing/2014/main" id="{79A817D2-0D1F-0C44-8A30-585330E0606C}"/>
                    </a:ext>
                  </a:extLst>
                </p:cNvPr>
                <p:cNvSpPr>
                  <a:spLocks/>
                </p:cNvSpPr>
                <p:nvPr/>
              </p:nvSpPr>
              <p:spPr bwMode="auto">
                <a:xfrm>
                  <a:off x="3808413" y="1150938"/>
                  <a:ext cx="219075" cy="458788"/>
                </a:xfrm>
                <a:custGeom>
                  <a:avLst/>
                  <a:gdLst>
                    <a:gd name="T0" fmla="*/ 268 w 268"/>
                    <a:gd name="T1" fmla="*/ 431 h 559"/>
                    <a:gd name="T2" fmla="*/ 268 w 268"/>
                    <a:gd name="T3" fmla="*/ 432 h 559"/>
                    <a:gd name="T4" fmla="*/ 190 w 268"/>
                    <a:gd name="T5" fmla="*/ 547 h 559"/>
                    <a:gd name="T6" fmla="*/ 50 w 268"/>
                    <a:gd name="T7" fmla="*/ 479 h 559"/>
                    <a:gd name="T8" fmla="*/ 0 w 268"/>
                    <a:gd name="T9" fmla="*/ 92 h 559"/>
                    <a:gd name="T10" fmla="*/ 147 w 268"/>
                    <a:gd name="T11" fmla="*/ 13 h 559"/>
                    <a:gd name="T12" fmla="*/ 211 w 268"/>
                    <a:gd name="T13" fmla="*/ 32 h 559"/>
                    <a:gd name="T14" fmla="*/ 228 w 268"/>
                    <a:gd name="T15" fmla="*/ 152 h 559"/>
                    <a:gd name="T16" fmla="*/ 240 w 268"/>
                    <a:gd name="T17" fmla="*/ 234 h 559"/>
                    <a:gd name="T18" fmla="*/ 268 w 268"/>
                    <a:gd name="T19" fmla="*/ 43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559">
                      <a:moveTo>
                        <a:pt x="268" y="431"/>
                      </a:moveTo>
                      <a:lnTo>
                        <a:pt x="268" y="432"/>
                      </a:lnTo>
                      <a:cubicBezTo>
                        <a:pt x="268" y="441"/>
                        <a:pt x="265" y="534"/>
                        <a:pt x="190" y="547"/>
                      </a:cubicBezTo>
                      <a:cubicBezTo>
                        <a:pt x="118" y="559"/>
                        <a:pt x="72" y="539"/>
                        <a:pt x="50" y="479"/>
                      </a:cubicBezTo>
                      <a:lnTo>
                        <a:pt x="0" y="92"/>
                      </a:lnTo>
                      <a:cubicBezTo>
                        <a:pt x="0" y="92"/>
                        <a:pt x="42" y="0"/>
                        <a:pt x="147" y="13"/>
                      </a:cubicBezTo>
                      <a:cubicBezTo>
                        <a:pt x="167" y="16"/>
                        <a:pt x="188" y="21"/>
                        <a:pt x="211" y="32"/>
                      </a:cubicBezTo>
                      <a:lnTo>
                        <a:pt x="228" y="152"/>
                      </a:lnTo>
                      <a:lnTo>
                        <a:pt x="240" y="234"/>
                      </a:lnTo>
                      <a:lnTo>
                        <a:pt x="268" y="431"/>
                      </a:lnTo>
                      <a:close/>
                    </a:path>
                  </a:pathLst>
                </a:custGeom>
                <a:solidFill>
                  <a:srgbClr val="EBAE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60" name="Freeform 33">
                  <a:extLst>
                    <a:ext uri="{FF2B5EF4-FFF2-40B4-BE49-F238E27FC236}">
                      <a16:creationId xmlns:a16="http://schemas.microsoft.com/office/drawing/2014/main" id="{6DF54B11-10BC-744B-B3B1-4C495A52784F}"/>
                    </a:ext>
                  </a:extLst>
                </p:cNvPr>
                <p:cNvSpPr>
                  <a:spLocks/>
                </p:cNvSpPr>
                <p:nvPr/>
              </p:nvSpPr>
              <p:spPr bwMode="auto">
                <a:xfrm>
                  <a:off x="3783013" y="1220788"/>
                  <a:ext cx="66675" cy="360363"/>
                </a:xfrm>
                <a:custGeom>
                  <a:avLst/>
                  <a:gdLst>
                    <a:gd name="T0" fmla="*/ 81 w 82"/>
                    <a:gd name="T1" fmla="*/ 395 h 440"/>
                    <a:gd name="T2" fmla="*/ 54 w 82"/>
                    <a:gd name="T3" fmla="*/ 440 h 440"/>
                    <a:gd name="T4" fmla="*/ 0 w 82"/>
                    <a:gd name="T5" fmla="*/ 0 h 440"/>
                    <a:gd name="T6" fmla="*/ 11 w 82"/>
                    <a:gd name="T7" fmla="*/ 2 h 440"/>
                    <a:gd name="T8" fmla="*/ 31 w 82"/>
                    <a:gd name="T9" fmla="*/ 8 h 440"/>
                    <a:gd name="T10" fmla="*/ 81 w 82"/>
                    <a:gd name="T11" fmla="*/ 395 h 440"/>
                  </a:gdLst>
                  <a:ahLst/>
                  <a:cxnLst>
                    <a:cxn ang="0">
                      <a:pos x="T0" y="T1"/>
                    </a:cxn>
                    <a:cxn ang="0">
                      <a:pos x="T2" y="T3"/>
                    </a:cxn>
                    <a:cxn ang="0">
                      <a:pos x="T4" y="T5"/>
                    </a:cxn>
                    <a:cxn ang="0">
                      <a:pos x="T6" y="T7"/>
                    </a:cxn>
                    <a:cxn ang="0">
                      <a:pos x="T8" y="T9"/>
                    </a:cxn>
                    <a:cxn ang="0">
                      <a:pos x="T10" y="T11"/>
                    </a:cxn>
                  </a:cxnLst>
                  <a:rect l="0" t="0" r="r" b="b"/>
                  <a:pathLst>
                    <a:path w="82" h="440">
                      <a:moveTo>
                        <a:pt x="81" y="395"/>
                      </a:moveTo>
                      <a:cubicBezTo>
                        <a:pt x="81" y="395"/>
                        <a:pt x="82" y="422"/>
                        <a:pt x="54" y="440"/>
                      </a:cubicBezTo>
                      <a:lnTo>
                        <a:pt x="0" y="0"/>
                      </a:lnTo>
                      <a:cubicBezTo>
                        <a:pt x="3" y="1"/>
                        <a:pt x="7" y="1"/>
                        <a:pt x="11" y="2"/>
                      </a:cubicBezTo>
                      <a:cubicBezTo>
                        <a:pt x="18" y="4"/>
                        <a:pt x="24" y="5"/>
                        <a:pt x="31" y="8"/>
                      </a:cubicBezTo>
                      <a:lnTo>
                        <a:pt x="81" y="395"/>
                      </a:lnTo>
                      <a:close/>
                    </a:path>
                  </a:pathLst>
                </a:custGeom>
                <a:solidFill>
                  <a:srgbClr val="D58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61" name="Freeform 34">
                  <a:extLst>
                    <a:ext uri="{FF2B5EF4-FFF2-40B4-BE49-F238E27FC236}">
                      <a16:creationId xmlns:a16="http://schemas.microsoft.com/office/drawing/2014/main" id="{69B75C9D-D0B8-DB40-B644-0CC8CB8F813C}"/>
                    </a:ext>
                  </a:extLst>
                </p:cNvPr>
                <p:cNvSpPr>
                  <a:spLocks/>
                </p:cNvSpPr>
                <p:nvPr/>
              </p:nvSpPr>
              <p:spPr bwMode="auto">
                <a:xfrm>
                  <a:off x="4014788" y="1370013"/>
                  <a:ext cx="495300" cy="908050"/>
                </a:xfrm>
                <a:custGeom>
                  <a:avLst/>
                  <a:gdLst>
                    <a:gd name="T0" fmla="*/ 0 w 604"/>
                    <a:gd name="T1" fmla="*/ 501 h 1107"/>
                    <a:gd name="T2" fmla="*/ 0 w 604"/>
                    <a:gd name="T3" fmla="*/ 1107 h 1107"/>
                    <a:gd name="T4" fmla="*/ 363 w 604"/>
                    <a:gd name="T5" fmla="*/ 1107 h 1107"/>
                    <a:gd name="T6" fmla="*/ 363 w 604"/>
                    <a:gd name="T7" fmla="*/ 617 h 1107"/>
                    <a:gd name="T8" fmla="*/ 589 w 604"/>
                    <a:gd name="T9" fmla="*/ 283 h 1107"/>
                    <a:gd name="T10" fmla="*/ 591 w 604"/>
                    <a:gd name="T11" fmla="*/ 211 h 1107"/>
                    <a:gd name="T12" fmla="*/ 488 w 604"/>
                    <a:gd name="T13" fmla="*/ 37 h 1107"/>
                    <a:gd name="T14" fmla="*/ 417 w 604"/>
                    <a:gd name="T15" fmla="*/ 5 h 1107"/>
                    <a:gd name="T16" fmla="*/ 60 w 604"/>
                    <a:gd name="T17" fmla="*/ 14 h 1107"/>
                    <a:gd name="T18" fmla="*/ 23 w 604"/>
                    <a:gd name="T19" fmla="*/ 42 h 1107"/>
                    <a:gd name="T20" fmla="*/ 218 w 604"/>
                    <a:gd name="T21" fmla="*/ 264 h 1107"/>
                    <a:gd name="T22" fmla="*/ 0 w 604"/>
                    <a:gd name="T23" fmla="*/ 501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4" h="1107">
                      <a:moveTo>
                        <a:pt x="0" y="501"/>
                      </a:moveTo>
                      <a:lnTo>
                        <a:pt x="0" y="1107"/>
                      </a:lnTo>
                      <a:lnTo>
                        <a:pt x="363" y="1107"/>
                      </a:lnTo>
                      <a:lnTo>
                        <a:pt x="363" y="617"/>
                      </a:lnTo>
                      <a:lnTo>
                        <a:pt x="589" y="283"/>
                      </a:lnTo>
                      <a:cubicBezTo>
                        <a:pt x="603" y="261"/>
                        <a:pt x="604" y="233"/>
                        <a:pt x="591" y="211"/>
                      </a:cubicBezTo>
                      <a:lnTo>
                        <a:pt x="488" y="37"/>
                      </a:lnTo>
                      <a:cubicBezTo>
                        <a:pt x="474" y="12"/>
                        <a:pt x="445" y="0"/>
                        <a:pt x="417" y="5"/>
                      </a:cubicBezTo>
                      <a:cubicBezTo>
                        <a:pt x="351" y="18"/>
                        <a:pt x="222" y="36"/>
                        <a:pt x="60" y="14"/>
                      </a:cubicBezTo>
                      <a:cubicBezTo>
                        <a:pt x="42" y="12"/>
                        <a:pt x="26" y="25"/>
                        <a:pt x="23" y="42"/>
                      </a:cubicBezTo>
                      <a:cubicBezTo>
                        <a:pt x="15" y="106"/>
                        <a:pt x="19" y="245"/>
                        <a:pt x="218" y="264"/>
                      </a:cubicBezTo>
                      <a:cubicBezTo>
                        <a:pt x="218" y="264"/>
                        <a:pt x="24" y="311"/>
                        <a:pt x="0" y="501"/>
                      </a:cubicBezTo>
                      <a:close/>
                    </a:path>
                  </a:pathLst>
                </a:custGeom>
                <a:solidFill>
                  <a:srgbClr val="EBAE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grpSp>
        </p:grpSp>
        <p:grpSp>
          <p:nvGrpSpPr>
            <p:cNvPr id="45" name="Group 6">
              <a:extLst>
                <a:ext uri="{FF2B5EF4-FFF2-40B4-BE49-F238E27FC236}">
                  <a16:creationId xmlns:a16="http://schemas.microsoft.com/office/drawing/2014/main" id="{0AF3EF5D-D096-9748-963C-B2A2C21E8B6B}"/>
                </a:ext>
              </a:extLst>
            </p:cNvPr>
            <p:cNvGrpSpPr/>
            <p:nvPr/>
          </p:nvGrpSpPr>
          <p:grpSpPr>
            <a:xfrm>
              <a:off x="6580065" y="3843275"/>
              <a:ext cx="852488" cy="1390650"/>
              <a:chOff x="9034464" y="4441681"/>
              <a:chExt cx="1136650" cy="1854200"/>
            </a:xfrm>
          </p:grpSpPr>
          <p:sp>
            <p:nvSpPr>
              <p:cNvPr id="46" name="Freeform: Shape 125">
                <a:extLst>
                  <a:ext uri="{FF2B5EF4-FFF2-40B4-BE49-F238E27FC236}">
                    <a16:creationId xmlns:a16="http://schemas.microsoft.com/office/drawing/2014/main" id="{531B9A07-67C9-B34D-84F7-04A90BB1EF3C}"/>
                  </a:ext>
                </a:extLst>
              </p:cNvPr>
              <p:cNvSpPr>
                <a:spLocks/>
              </p:cNvSpPr>
              <p:nvPr/>
            </p:nvSpPr>
            <p:spPr bwMode="auto">
              <a:xfrm>
                <a:off x="9034464" y="4441681"/>
                <a:ext cx="1125940" cy="1558659"/>
              </a:xfrm>
              <a:custGeom>
                <a:avLst/>
                <a:gdLst>
                  <a:gd name="connsiteX0" fmla="*/ 1105935 w 1125940"/>
                  <a:gd name="connsiteY0" fmla="*/ 879079 h 1558659"/>
                  <a:gd name="connsiteX1" fmla="*/ 1079655 w 1125940"/>
                  <a:gd name="connsiteY1" fmla="*/ 885926 h 1558659"/>
                  <a:gd name="connsiteX2" fmla="*/ 1104833 w 1125940"/>
                  <a:gd name="connsiteY2" fmla="*/ 880634 h 1558659"/>
                  <a:gd name="connsiteX3" fmla="*/ 1028896 w 1125940"/>
                  <a:gd name="connsiteY3" fmla="*/ 868604 h 1558659"/>
                  <a:gd name="connsiteX4" fmla="*/ 1033358 w 1125940"/>
                  <a:gd name="connsiteY4" fmla="*/ 871896 h 1558659"/>
                  <a:gd name="connsiteX5" fmla="*/ 1033673 w 1125940"/>
                  <a:gd name="connsiteY5" fmla="*/ 872125 h 1558659"/>
                  <a:gd name="connsiteX6" fmla="*/ 1036277 w 1125940"/>
                  <a:gd name="connsiteY6" fmla="*/ 872956 h 1558659"/>
                  <a:gd name="connsiteX7" fmla="*/ 878559 w 1125940"/>
                  <a:gd name="connsiteY7" fmla="*/ 710082 h 1558659"/>
                  <a:gd name="connsiteX8" fmla="*/ 842475 w 1125940"/>
                  <a:gd name="connsiteY8" fmla="*/ 806851 h 1558659"/>
                  <a:gd name="connsiteX9" fmla="*/ 842099 w 1125940"/>
                  <a:gd name="connsiteY9" fmla="*/ 807490 h 1558659"/>
                  <a:gd name="connsiteX10" fmla="*/ 843811 w 1125940"/>
                  <a:gd name="connsiteY10" fmla="*/ 807554 h 1558659"/>
                  <a:gd name="connsiteX11" fmla="*/ 835598 w 1125940"/>
                  <a:gd name="connsiteY11" fmla="*/ 821513 h 1558659"/>
                  <a:gd name="connsiteX12" fmla="*/ 839704 w 1125940"/>
                  <a:gd name="connsiteY12" fmla="*/ 845326 h 1558659"/>
                  <a:gd name="connsiteX13" fmla="*/ 838477 w 1125940"/>
                  <a:gd name="connsiteY13" fmla="*/ 845278 h 1558659"/>
                  <a:gd name="connsiteX14" fmla="*/ 852306 w 1125940"/>
                  <a:gd name="connsiteY14" fmla="*/ 939636 h 1558659"/>
                  <a:gd name="connsiteX15" fmla="*/ 852600 w 1125940"/>
                  <a:gd name="connsiteY15" fmla="*/ 939535 h 1558659"/>
                  <a:gd name="connsiteX16" fmla="*/ 859587 w 1125940"/>
                  <a:gd name="connsiteY16" fmla="*/ 967794 h 1558659"/>
                  <a:gd name="connsiteX17" fmla="*/ 868314 w 1125940"/>
                  <a:gd name="connsiteY17" fmla="*/ 964191 h 1558659"/>
                  <a:gd name="connsiteX18" fmla="*/ 941215 w 1125940"/>
                  <a:gd name="connsiteY18" fmla="*/ 860847 h 1558659"/>
                  <a:gd name="connsiteX19" fmla="*/ 988724 w 1125940"/>
                  <a:gd name="connsiteY19" fmla="*/ 839522 h 1558659"/>
                  <a:gd name="connsiteX20" fmla="*/ 989018 w 1125940"/>
                  <a:gd name="connsiteY20" fmla="*/ 839735 h 1558659"/>
                  <a:gd name="connsiteX21" fmla="*/ 989484 w 1125940"/>
                  <a:gd name="connsiteY21" fmla="*/ 839522 h 1558659"/>
                  <a:gd name="connsiteX22" fmla="*/ 994263 w 1125940"/>
                  <a:gd name="connsiteY22" fmla="*/ 843049 h 1558659"/>
                  <a:gd name="connsiteX23" fmla="*/ 969897 w 1125940"/>
                  <a:gd name="connsiteY23" fmla="*/ 813284 h 1558659"/>
                  <a:gd name="connsiteX24" fmla="*/ 951547 w 1125940"/>
                  <a:gd name="connsiteY24" fmla="*/ 751906 h 1558659"/>
                  <a:gd name="connsiteX25" fmla="*/ 878559 w 1125940"/>
                  <a:gd name="connsiteY25" fmla="*/ 710082 h 1558659"/>
                  <a:gd name="connsiteX26" fmla="*/ 498036 w 1125940"/>
                  <a:gd name="connsiteY26" fmla="*/ 713 h 1558659"/>
                  <a:gd name="connsiteX27" fmla="*/ 590706 w 1125940"/>
                  <a:gd name="connsiteY27" fmla="*/ 67959 h 1558659"/>
                  <a:gd name="connsiteX28" fmla="*/ 627610 w 1125940"/>
                  <a:gd name="connsiteY28" fmla="*/ 703521 h 1558659"/>
                  <a:gd name="connsiteX29" fmla="*/ 636631 w 1125940"/>
                  <a:gd name="connsiteY29" fmla="*/ 716642 h 1558659"/>
                  <a:gd name="connsiteX30" fmla="*/ 835094 w 1125940"/>
                  <a:gd name="connsiteY30" fmla="*/ 489480 h 1558659"/>
                  <a:gd name="connsiteX31" fmla="*/ 854776 w 1125940"/>
                  <a:gd name="connsiteY31" fmla="*/ 487840 h 1558659"/>
                  <a:gd name="connsiteX32" fmla="*/ 1075382 w 1125940"/>
                  <a:gd name="connsiteY32" fmla="*/ 588710 h 1558659"/>
                  <a:gd name="connsiteX33" fmla="*/ 1093424 w 1125940"/>
                  <a:gd name="connsiteY33" fmla="*/ 613312 h 1558659"/>
                  <a:gd name="connsiteX34" fmla="*/ 1121307 w 1125940"/>
                  <a:gd name="connsiteY34" fmla="*/ 852775 h 1558659"/>
                  <a:gd name="connsiteX35" fmla="*/ 1109864 w 1125940"/>
                  <a:gd name="connsiteY35" fmla="*/ 873535 h 1558659"/>
                  <a:gd name="connsiteX36" fmla="*/ 1120601 w 1125940"/>
                  <a:gd name="connsiteY36" fmla="*/ 858387 h 1558659"/>
                  <a:gd name="connsiteX37" fmla="*/ 1125925 w 1125940"/>
                  <a:gd name="connsiteY37" fmla="*/ 876841 h 1558659"/>
                  <a:gd name="connsiteX38" fmla="*/ 1125861 w 1125940"/>
                  <a:gd name="connsiteY38" fmla="*/ 877012 h 1558659"/>
                  <a:gd name="connsiteX39" fmla="*/ 1125936 w 1125940"/>
                  <a:gd name="connsiteY39" fmla="*/ 877280 h 1558659"/>
                  <a:gd name="connsiteX40" fmla="*/ 1119012 w 1125940"/>
                  <a:gd name="connsiteY40" fmla="*/ 895951 h 1558659"/>
                  <a:gd name="connsiteX41" fmla="*/ 1118197 w 1125940"/>
                  <a:gd name="connsiteY41" fmla="*/ 896781 h 1558659"/>
                  <a:gd name="connsiteX42" fmla="*/ 1117547 w 1125940"/>
                  <a:gd name="connsiteY42" fmla="*/ 897025 h 1558659"/>
                  <a:gd name="connsiteX43" fmla="*/ 1079415 w 1125940"/>
                  <a:gd name="connsiteY43" fmla="*/ 955105 h 1558659"/>
                  <a:gd name="connsiteX44" fmla="*/ 1005925 w 1125940"/>
                  <a:gd name="connsiteY44" fmla="*/ 1135610 h 1558659"/>
                  <a:gd name="connsiteX45" fmla="*/ 989543 w 1125940"/>
                  <a:gd name="connsiteY45" fmla="*/ 1158575 h 1558659"/>
                  <a:gd name="connsiteX46" fmla="*/ 822444 w 1125940"/>
                  <a:gd name="connsiteY46" fmla="*/ 1314410 h 1558659"/>
                  <a:gd name="connsiteX47" fmla="*/ 733980 w 1125940"/>
                  <a:gd name="connsiteY47" fmla="*/ 1446460 h 1558659"/>
                  <a:gd name="connsiteX48" fmla="*/ 733980 w 1125940"/>
                  <a:gd name="connsiteY48" fmla="*/ 1558659 h 1558659"/>
                  <a:gd name="connsiteX49" fmla="*/ 320075 w 1125940"/>
                  <a:gd name="connsiteY49" fmla="*/ 1558659 h 1558659"/>
                  <a:gd name="connsiteX50" fmla="*/ 320075 w 1125940"/>
                  <a:gd name="connsiteY50" fmla="*/ 1461275 h 1558659"/>
                  <a:gd name="connsiteX51" fmla="*/ 169998 w 1125940"/>
                  <a:gd name="connsiteY51" fmla="*/ 1316120 h 1558659"/>
                  <a:gd name="connsiteX52" fmla="*/ 87169 w 1125940"/>
                  <a:gd name="connsiteY52" fmla="*/ 874098 h 1558659"/>
                  <a:gd name="connsiteX53" fmla="*/ 1059 w 1125940"/>
                  <a:gd name="connsiteY53" fmla="*/ 415673 h 1558659"/>
                  <a:gd name="connsiteX54" fmla="*/ 56825 w 1125940"/>
                  <a:gd name="connsiteY54" fmla="*/ 336125 h 1558659"/>
                  <a:gd name="connsiteX55" fmla="*/ 135554 w 1125940"/>
                  <a:gd name="connsiteY55" fmla="*/ 391891 h 1558659"/>
                  <a:gd name="connsiteX56" fmla="*/ 227405 w 1125940"/>
                  <a:gd name="connsiteY56" fmla="*/ 806031 h 1558659"/>
                  <a:gd name="connsiteX57" fmla="*/ 242166 w 1125940"/>
                  <a:gd name="connsiteY57" fmla="*/ 816692 h 1558659"/>
                  <a:gd name="connsiteX58" fmla="*/ 254468 w 1125940"/>
                  <a:gd name="connsiteY58" fmla="*/ 801931 h 1558659"/>
                  <a:gd name="connsiteX59" fmla="*/ 192141 w 1125940"/>
                  <a:gd name="connsiteY59" fmla="*/ 224595 h 1558659"/>
                  <a:gd name="connsiteX60" fmla="*/ 258568 w 1125940"/>
                  <a:gd name="connsiteY60" fmla="*/ 139306 h 1558659"/>
                  <a:gd name="connsiteX61" fmla="*/ 343038 w 1125940"/>
                  <a:gd name="connsiteY61" fmla="*/ 204913 h 1558659"/>
                  <a:gd name="connsiteX62" fmla="*/ 420947 w 1125940"/>
                  <a:gd name="connsiteY62" fmla="*/ 778148 h 1558659"/>
                  <a:gd name="connsiteX63" fmla="*/ 432428 w 1125940"/>
                  <a:gd name="connsiteY63" fmla="*/ 788809 h 1558659"/>
                  <a:gd name="connsiteX64" fmla="*/ 448010 w 1125940"/>
                  <a:gd name="connsiteY64" fmla="*/ 774868 h 1558659"/>
                  <a:gd name="connsiteX65" fmla="*/ 425047 w 1125940"/>
                  <a:gd name="connsiteY65" fmla="*/ 93382 h 1558659"/>
                  <a:gd name="connsiteX66" fmla="*/ 498036 w 1125940"/>
                  <a:gd name="connsiteY66" fmla="*/ 713 h 155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25940" h="1558659">
                    <a:moveTo>
                      <a:pt x="1105935" y="879079"/>
                    </a:moveTo>
                    <a:lnTo>
                      <a:pt x="1079655" y="885926"/>
                    </a:lnTo>
                    <a:lnTo>
                      <a:pt x="1104833" y="880634"/>
                    </a:lnTo>
                    <a:close/>
                    <a:moveTo>
                      <a:pt x="1028896" y="868604"/>
                    </a:moveTo>
                    <a:lnTo>
                      <a:pt x="1033358" y="871896"/>
                    </a:lnTo>
                    <a:lnTo>
                      <a:pt x="1033673" y="872125"/>
                    </a:lnTo>
                    <a:lnTo>
                      <a:pt x="1036277" y="872956"/>
                    </a:lnTo>
                    <a:close/>
                    <a:moveTo>
                      <a:pt x="878559" y="710082"/>
                    </a:moveTo>
                    <a:cubicBezTo>
                      <a:pt x="869538" y="749445"/>
                      <a:pt x="856417" y="782249"/>
                      <a:pt x="842475" y="806851"/>
                    </a:cubicBezTo>
                    <a:lnTo>
                      <a:pt x="842099" y="807490"/>
                    </a:lnTo>
                    <a:lnTo>
                      <a:pt x="843811" y="807554"/>
                    </a:lnTo>
                    <a:cubicBezTo>
                      <a:pt x="840526" y="812481"/>
                      <a:pt x="838062" y="816586"/>
                      <a:pt x="835598" y="821513"/>
                    </a:cubicBezTo>
                    <a:cubicBezTo>
                      <a:pt x="837240" y="828903"/>
                      <a:pt x="838062" y="837114"/>
                      <a:pt x="839704" y="845326"/>
                    </a:cubicBezTo>
                    <a:lnTo>
                      <a:pt x="838477" y="845278"/>
                    </a:lnTo>
                    <a:lnTo>
                      <a:pt x="852306" y="939636"/>
                    </a:lnTo>
                    <a:lnTo>
                      <a:pt x="852600" y="939535"/>
                    </a:lnTo>
                    <a:lnTo>
                      <a:pt x="859587" y="967794"/>
                    </a:lnTo>
                    <a:lnTo>
                      <a:pt x="868314" y="964191"/>
                    </a:lnTo>
                    <a:cubicBezTo>
                      <a:pt x="886335" y="912519"/>
                      <a:pt x="912546" y="879711"/>
                      <a:pt x="941215" y="860847"/>
                    </a:cubicBezTo>
                    <a:cubicBezTo>
                      <a:pt x="956778" y="850185"/>
                      <a:pt x="973161" y="843623"/>
                      <a:pt x="988724" y="839522"/>
                    </a:cubicBezTo>
                    <a:lnTo>
                      <a:pt x="989018" y="839735"/>
                    </a:lnTo>
                    <a:lnTo>
                      <a:pt x="989484" y="839522"/>
                    </a:lnTo>
                    <a:lnTo>
                      <a:pt x="994263" y="843049"/>
                    </a:lnTo>
                    <a:lnTo>
                      <a:pt x="969897" y="813284"/>
                    </a:lnTo>
                    <a:cubicBezTo>
                      <a:pt x="960978" y="796703"/>
                      <a:pt x="954417" y="776508"/>
                      <a:pt x="951547" y="751906"/>
                    </a:cubicBezTo>
                    <a:cubicBezTo>
                      <a:pt x="951547" y="751906"/>
                      <a:pt x="912183" y="732224"/>
                      <a:pt x="878559" y="710082"/>
                    </a:cubicBezTo>
                    <a:close/>
                    <a:moveTo>
                      <a:pt x="498036" y="713"/>
                    </a:moveTo>
                    <a:cubicBezTo>
                      <a:pt x="541501" y="-5028"/>
                      <a:pt x="581685" y="24495"/>
                      <a:pt x="590706" y="67959"/>
                    </a:cubicBezTo>
                    <a:lnTo>
                      <a:pt x="627610" y="703521"/>
                    </a:lnTo>
                    <a:cubicBezTo>
                      <a:pt x="629251" y="711722"/>
                      <a:pt x="632531" y="715822"/>
                      <a:pt x="636631" y="716642"/>
                    </a:cubicBezTo>
                    <a:cubicBezTo>
                      <a:pt x="678456" y="650216"/>
                      <a:pt x="763746" y="525564"/>
                      <a:pt x="835094" y="489480"/>
                    </a:cubicBezTo>
                    <a:cubicBezTo>
                      <a:pt x="840835" y="487020"/>
                      <a:pt x="848216" y="486200"/>
                      <a:pt x="854776" y="487840"/>
                    </a:cubicBezTo>
                    <a:cubicBezTo>
                      <a:pt x="883480" y="495221"/>
                      <a:pt x="981891" y="528024"/>
                      <a:pt x="1075382" y="588710"/>
                    </a:cubicBezTo>
                    <a:cubicBezTo>
                      <a:pt x="1084403" y="594450"/>
                      <a:pt x="1090143" y="603471"/>
                      <a:pt x="1093424" y="613312"/>
                    </a:cubicBezTo>
                    <a:cubicBezTo>
                      <a:pt x="1104085" y="651856"/>
                      <a:pt x="1131148" y="756826"/>
                      <a:pt x="1121307" y="852775"/>
                    </a:cubicBezTo>
                    <a:lnTo>
                      <a:pt x="1109864" y="873535"/>
                    </a:lnTo>
                    <a:lnTo>
                      <a:pt x="1120601" y="858387"/>
                    </a:lnTo>
                    <a:cubicBezTo>
                      <a:pt x="1124287" y="863718"/>
                      <a:pt x="1126130" y="870279"/>
                      <a:pt x="1125925" y="876841"/>
                    </a:cubicBezTo>
                    <a:lnTo>
                      <a:pt x="1125861" y="877012"/>
                    </a:lnTo>
                    <a:lnTo>
                      <a:pt x="1125936" y="877280"/>
                    </a:lnTo>
                    <a:cubicBezTo>
                      <a:pt x="1125733" y="883918"/>
                      <a:pt x="1123492" y="890557"/>
                      <a:pt x="1119012" y="895951"/>
                    </a:cubicBezTo>
                    <a:cubicBezTo>
                      <a:pt x="1119012" y="896781"/>
                      <a:pt x="1118197" y="896781"/>
                      <a:pt x="1118197" y="896781"/>
                    </a:cubicBezTo>
                    <a:lnTo>
                      <a:pt x="1117547" y="897025"/>
                    </a:lnTo>
                    <a:lnTo>
                      <a:pt x="1079415" y="955105"/>
                    </a:lnTo>
                    <a:cubicBezTo>
                      <a:pt x="1043400" y="1021501"/>
                      <a:pt x="1016369" y="1103007"/>
                      <a:pt x="1005925" y="1135610"/>
                    </a:cubicBezTo>
                    <a:cubicBezTo>
                      <a:pt x="1003468" y="1145452"/>
                      <a:pt x="997734" y="1152834"/>
                      <a:pt x="989543" y="1158575"/>
                    </a:cubicBezTo>
                    <a:cubicBezTo>
                      <a:pt x="926471" y="1202045"/>
                      <a:pt x="860123" y="1272581"/>
                      <a:pt x="822444" y="1314410"/>
                    </a:cubicBezTo>
                    <a:lnTo>
                      <a:pt x="733980" y="1446460"/>
                    </a:lnTo>
                    <a:lnTo>
                      <a:pt x="733980" y="1558659"/>
                    </a:lnTo>
                    <a:lnTo>
                      <a:pt x="320075" y="1558659"/>
                    </a:lnTo>
                    <a:lnTo>
                      <a:pt x="320075" y="1461275"/>
                    </a:lnTo>
                    <a:cubicBezTo>
                      <a:pt x="320075" y="1461275"/>
                      <a:pt x="266769" y="1430112"/>
                      <a:pt x="169998" y="1316120"/>
                    </a:cubicBezTo>
                    <a:cubicBezTo>
                      <a:pt x="62566" y="1189008"/>
                      <a:pt x="81428" y="931503"/>
                      <a:pt x="87169" y="874098"/>
                    </a:cubicBezTo>
                    <a:lnTo>
                      <a:pt x="1059" y="415673"/>
                    </a:lnTo>
                    <a:cubicBezTo>
                      <a:pt x="-5502" y="378769"/>
                      <a:pt x="19101" y="342686"/>
                      <a:pt x="56825" y="336125"/>
                    </a:cubicBezTo>
                    <a:cubicBezTo>
                      <a:pt x="92909" y="330385"/>
                      <a:pt x="127353" y="355807"/>
                      <a:pt x="135554" y="391891"/>
                    </a:cubicBezTo>
                    <a:lnTo>
                      <a:pt x="227405" y="806031"/>
                    </a:lnTo>
                    <a:cubicBezTo>
                      <a:pt x="228225" y="813412"/>
                      <a:pt x="234785" y="817512"/>
                      <a:pt x="242166" y="816692"/>
                    </a:cubicBezTo>
                    <a:cubicBezTo>
                      <a:pt x="249547" y="815872"/>
                      <a:pt x="255288" y="809311"/>
                      <a:pt x="254468" y="801931"/>
                    </a:cubicBezTo>
                    <a:lnTo>
                      <a:pt x="192141" y="224595"/>
                    </a:lnTo>
                    <a:cubicBezTo>
                      <a:pt x="187220" y="182770"/>
                      <a:pt x="216743" y="144227"/>
                      <a:pt x="258568" y="139306"/>
                    </a:cubicBezTo>
                    <a:cubicBezTo>
                      <a:pt x="299573" y="134386"/>
                      <a:pt x="335657" y="164729"/>
                      <a:pt x="343038" y="204913"/>
                    </a:cubicBezTo>
                    <a:lnTo>
                      <a:pt x="420947" y="778148"/>
                    </a:lnTo>
                    <a:cubicBezTo>
                      <a:pt x="421767" y="783889"/>
                      <a:pt x="426687" y="787989"/>
                      <a:pt x="432428" y="788809"/>
                    </a:cubicBezTo>
                    <a:cubicBezTo>
                      <a:pt x="440629" y="791270"/>
                      <a:pt x="448830" y="783889"/>
                      <a:pt x="448010" y="774868"/>
                    </a:cubicBezTo>
                    <a:lnTo>
                      <a:pt x="425047" y="93382"/>
                    </a:lnTo>
                    <a:cubicBezTo>
                      <a:pt x="419307" y="47457"/>
                      <a:pt x="452110" y="6453"/>
                      <a:pt x="498036" y="713"/>
                    </a:cubicBezTo>
                    <a:close/>
                  </a:path>
                </a:pathLst>
              </a:custGeom>
              <a:solidFill>
                <a:srgbClr val="FAB29A"/>
              </a:solidFill>
              <a:ln w="139700">
                <a:solidFill>
                  <a:srgbClr val="F0EEEF"/>
                </a:solidFill>
                <a:round/>
                <a:headEnd/>
                <a:tailEnd/>
              </a:ln>
              <a:extLst/>
            </p:spPr>
            <p:txBody>
              <a:bodyPr vert="horz" wrap="square" lIns="68580" tIns="34290" rIns="68580" bIns="34290" numCol="1" anchor="t" anchorCtr="0" compatLnSpc="1">
                <a:prstTxWarp prst="textNoShape">
                  <a:avLst/>
                </a:prstTxWarp>
                <a:noAutofit/>
              </a:bodyPr>
              <a:lstStyle/>
              <a:p>
                <a:endParaRPr lang="en-US" sz="1350" dirty="0">
                  <a:solidFill>
                    <a:schemeClr val="tx1"/>
                  </a:solidFill>
                  <a:latin typeface="BrownStd Regular Alternate" pitchFamily="2" charset="77"/>
                </a:endParaRPr>
              </a:p>
            </p:txBody>
          </p:sp>
          <p:grpSp>
            <p:nvGrpSpPr>
              <p:cNvPr id="47" name="Group 81">
                <a:extLst>
                  <a:ext uri="{FF2B5EF4-FFF2-40B4-BE49-F238E27FC236}">
                    <a16:creationId xmlns:a16="http://schemas.microsoft.com/office/drawing/2014/main" id="{72712F2B-D39B-C14A-A0B8-D874943983F4}"/>
                  </a:ext>
                </a:extLst>
              </p:cNvPr>
              <p:cNvGrpSpPr/>
              <p:nvPr/>
            </p:nvGrpSpPr>
            <p:grpSpPr>
              <a:xfrm>
                <a:off x="9034464" y="4441681"/>
                <a:ext cx="1136650" cy="1854200"/>
                <a:chOff x="5449888" y="4222750"/>
                <a:chExt cx="1136650" cy="1854200"/>
              </a:xfrm>
            </p:grpSpPr>
            <p:sp>
              <p:nvSpPr>
                <p:cNvPr id="48" name="Freeform 59">
                  <a:extLst>
                    <a:ext uri="{FF2B5EF4-FFF2-40B4-BE49-F238E27FC236}">
                      <a16:creationId xmlns:a16="http://schemas.microsoft.com/office/drawing/2014/main" id="{D64805D7-6F54-0847-8276-9D379B7CE57F}"/>
                    </a:ext>
                  </a:extLst>
                </p:cNvPr>
                <p:cNvSpPr>
                  <a:spLocks/>
                </p:cNvSpPr>
                <p:nvPr/>
              </p:nvSpPr>
              <p:spPr bwMode="auto">
                <a:xfrm>
                  <a:off x="5449888" y="4222750"/>
                  <a:ext cx="1136650" cy="1854200"/>
                </a:xfrm>
                <a:custGeom>
                  <a:avLst/>
                  <a:gdLst>
                    <a:gd name="T0" fmla="*/ 1374 w 1386"/>
                    <a:gd name="T1" fmla="*/ 1046 h 2261"/>
                    <a:gd name="T2" fmla="*/ 1321 w 1386"/>
                    <a:gd name="T3" fmla="*/ 1087 h 2261"/>
                    <a:gd name="T4" fmla="*/ 1167 w 1386"/>
                    <a:gd name="T5" fmla="*/ 923 h 2261"/>
                    <a:gd name="T6" fmla="*/ 1078 w 1386"/>
                    <a:gd name="T7" fmla="*/ 872 h 2261"/>
                    <a:gd name="T8" fmla="*/ 1034 w 1386"/>
                    <a:gd name="T9" fmla="*/ 990 h 2261"/>
                    <a:gd name="T10" fmla="*/ 1024 w 1386"/>
                    <a:gd name="T11" fmla="*/ 1007 h 2261"/>
                    <a:gd name="T12" fmla="*/ 1029 w 1386"/>
                    <a:gd name="T13" fmla="*/ 1036 h 2261"/>
                    <a:gd name="T14" fmla="*/ 1046 w 1386"/>
                    <a:gd name="T15" fmla="*/ 1152 h 2261"/>
                    <a:gd name="T16" fmla="*/ 1074 w 1386"/>
                    <a:gd name="T17" fmla="*/ 1265 h 2261"/>
                    <a:gd name="T18" fmla="*/ 930 w 1386"/>
                    <a:gd name="T19" fmla="*/ 1484 h 2261"/>
                    <a:gd name="T20" fmla="*/ 915 w 1386"/>
                    <a:gd name="T21" fmla="*/ 1584 h 2261"/>
                    <a:gd name="T22" fmla="*/ 909 w 1386"/>
                    <a:gd name="T23" fmla="*/ 1625 h 2261"/>
                    <a:gd name="T24" fmla="*/ 782 w 1386"/>
                    <a:gd name="T25" fmla="*/ 1922 h 2261"/>
                    <a:gd name="T26" fmla="*/ 636 w 1386"/>
                    <a:gd name="T27" fmla="*/ 2261 h 2261"/>
                    <a:gd name="T28" fmla="*/ 397 w 1386"/>
                    <a:gd name="T29" fmla="*/ 2261 h 2261"/>
                    <a:gd name="T30" fmla="*/ 397 w 1386"/>
                    <a:gd name="T31" fmla="*/ 1788 h 2261"/>
                    <a:gd name="T32" fmla="*/ 214 w 1386"/>
                    <a:gd name="T33" fmla="*/ 1611 h 2261"/>
                    <a:gd name="T34" fmla="*/ 113 w 1386"/>
                    <a:gd name="T35" fmla="*/ 1072 h 2261"/>
                    <a:gd name="T36" fmla="*/ 8 w 1386"/>
                    <a:gd name="T37" fmla="*/ 513 h 2261"/>
                    <a:gd name="T38" fmla="*/ 76 w 1386"/>
                    <a:gd name="T39" fmla="*/ 416 h 2261"/>
                    <a:gd name="T40" fmla="*/ 172 w 1386"/>
                    <a:gd name="T41" fmla="*/ 484 h 2261"/>
                    <a:gd name="T42" fmla="*/ 284 w 1386"/>
                    <a:gd name="T43" fmla="*/ 989 h 2261"/>
                    <a:gd name="T44" fmla="*/ 302 w 1386"/>
                    <a:gd name="T45" fmla="*/ 1002 h 2261"/>
                    <a:gd name="T46" fmla="*/ 317 w 1386"/>
                    <a:gd name="T47" fmla="*/ 984 h 2261"/>
                    <a:gd name="T48" fmla="*/ 241 w 1386"/>
                    <a:gd name="T49" fmla="*/ 280 h 2261"/>
                    <a:gd name="T50" fmla="*/ 322 w 1386"/>
                    <a:gd name="T51" fmla="*/ 176 h 2261"/>
                    <a:gd name="T52" fmla="*/ 425 w 1386"/>
                    <a:gd name="T53" fmla="*/ 256 h 2261"/>
                    <a:gd name="T54" fmla="*/ 520 w 1386"/>
                    <a:gd name="T55" fmla="*/ 955 h 2261"/>
                    <a:gd name="T56" fmla="*/ 534 w 1386"/>
                    <a:gd name="T57" fmla="*/ 968 h 2261"/>
                    <a:gd name="T58" fmla="*/ 553 w 1386"/>
                    <a:gd name="T59" fmla="*/ 951 h 2261"/>
                    <a:gd name="T60" fmla="*/ 525 w 1386"/>
                    <a:gd name="T61" fmla="*/ 120 h 2261"/>
                    <a:gd name="T62" fmla="*/ 614 w 1386"/>
                    <a:gd name="T63" fmla="*/ 7 h 2261"/>
                    <a:gd name="T64" fmla="*/ 727 w 1386"/>
                    <a:gd name="T65" fmla="*/ 89 h 2261"/>
                    <a:gd name="T66" fmla="*/ 772 w 1386"/>
                    <a:gd name="T67" fmla="*/ 864 h 2261"/>
                    <a:gd name="T68" fmla="*/ 783 w 1386"/>
                    <a:gd name="T69" fmla="*/ 880 h 2261"/>
                    <a:gd name="T70" fmla="*/ 1025 w 1386"/>
                    <a:gd name="T71" fmla="*/ 603 h 2261"/>
                    <a:gd name="T72" fmla="*/ 1049 w 1386"/>
                    <a:gd name="T73" fmla="*/ 601 h 2261"/>
                    <a:gd name="T74" fmla="*/ 1318 w 1386"/>
                    <a:gd name="T75" fmla="*/ 724 h 2261"/>
                    <a:gd name="T76" fmla="*/ 1340 w 1386"/>
                    <a:gd name="T77" fmla="*/ 754 h 2261"/>
                    <a:gd name="T78" fmla="*/ 1374 w 1386"/>
                    <a:gd name="T79" fmla="*/ 1046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6" h="2261">
                      <a:moveTo>
                        <a:pt x="1374" y="1046"/>
                      </a:moveTo>
                      <a:cubicBezTo>
                        <a:pt x="1372" y="1072"/>
                        <a:pt x="1347" y="1091"/>
                        <a:pt x="1321" y="1087"/>
                      </a:cubicBezTo>
                      <a:cubicBezTo>
                        <a:pt x="1267" y="1077"/>
                        <a:pt x="1181" y="1043"/>
                        <a:pt x="1167" y="923"/>
                      </a:cubicBezTo>
                      <a:cubicBezTo>
                        <a:pt x="1167" y="923"/>
                        <a:pt x="1119" y="899"/>
                        <a:pt x="1078" y="872"/>
                      </a:cubicBezTo>
                      <a:cubicBezTo>
                        <a:pt x="1067" y="920"/>
                        <a:pt x="1051" y="960"/>
                        <a:pt x="1034" y="990"/>
                      </a:cubicBezTo>
                      <a:cubicBezTo>
                        <a:pt x="1030" y="996"/>
                        <a:pt x="1027" y="1001"/>
                        <a:pt x="1024" y="1007"/>
                      </a:cubicBezTo>
                      <a:cubicBezTo>
                        <a:pt x="1026" y="1016"/>
                        <a:pt x="1027" y="1026"/>
                        <a:pt x="1029" y="1036"/>
                      </a:cubicBezTo>
                      <a:cubicBezTo>
                        <a:pt x="1033" y="1068"/>
                        <a:pt x="1037" y="1106"/>
                        <a:pt x="1046" y="1152"/>
                      </a:cubicBezTo>
                      <a:cubicBezTo>
                        <a:pt x="1052" y="1185"/>
                        <a:pt x="1061" y="1223"/>
                        <a:pt x="1074" y="1265"/>
                      </a:cubicBezTo>
                      <a:cubicBezTo>
                        <a:pt x="1107" y="1370"/>
                        <a:pt x="1010" y="1443"/>
                        <a:pt x="930" y="1484"/>
                      </a:cubicBezTo>
                      <a:cubicBezTo>
                        <a:pt x="924" y="1523"/>
                        <a:pt x="919" y="1559"/>
                        <a:pt x="915" y="1584"/>
                      </a:cubicBezTo>
                      <a:cubicBezTo>
                        <a:pt x="912" y="1609"/>
                        <a:pt x="909" y="1625"/>
                        <a:pt x="909" y="1625"/>
                      </a:cubicBezTo>
                      <a:lnTo>
                        <a:pt x="782" y="1922"/>
                      </a:lnTo>
                      <a:lnTo>
                        <a:pt x="636" y="2261"/>
                      </a:lnTo>
                      <a:lnTo>
                        <a:pt x="397" y="2261"/>
                      </a:lnTo>
                      <a:lnTo>
                        <a:pt x="397" y="1788"/>
                      </a:lnTo>
                      <a:cubicBezTo>
                        <a:pt x="397" y="1788"/>
                        <a:pt x="332" y="1750"/>
                        <a:pt x="214" y="1611"/>
                      </a:cubicBezTo>
                      <a:cubicBezTo>
                        <a:pt x="83" y="1456"/>
                        <a:pt x="106" y="1142"/>
                        <a:pt x="113" y="1072"/>
                      </a:cubicBezTo>
                      <a:lnTo>
                        <a:pt x="8" y="513"/>
                      </a:lnTo>
                      <a:cubicBezTo>
                        <a:pt x="0" y="468"/>
                        <a:pt x="30" y="424"/>
                        <a:pt x="76" y="416"/>
                      </a:cubicBezTo>
                      <a:cubicBezTo>
                        <a:pt x="120" y="409"/>
                        <a:pt x="162" y="440"/>
                        <a:pt x="172" y="484"/>
                      </a:cubicBezTo>
                      <a:lnTo>
                        <a:pt x="284" y="989"/>
                      </a:lnTo>
                      <a:cubicBezTo>
                        <a:pt x="285" y="998"/>
                        <a:pt x="293" y="1003"/>
                        <a:pt x="302" y="1002"/>
                      </a:cubicBezTo>
                      <a:cubicBezTo>
                        <a:pt x="311" y="1001"/>
                        <a:pt x="318" y="993"/>
                        <a:pt x="317" y="984"/>
                      </a:cubicBezTo>
                      <a:lnTo>
                        <a:pt x="241" y="280"/>
                      </a:lnTo>
                      <a:cubicBezTo>
                        <a:pt x="235" y="229"/>
                        <a:pt x="271" y="182"/>
                        <a:pt x="322" y="176"/>
                      </a:cubicBezTo>
                      <a:cubicBezTo>
                        <a:pt x="372" y="170"/>
                        <a:pt x="416" y="207"/>
                        <a:pt x="425" y="256"/>
                      </a:cubicBezTo>
                      <a:lnTo>
                        <a:pt x="520" y="955"/>
                      </a:lnTo>
                      <a:cubicBezTo>
                        <a:pt x="521" y="962"/>
                        <a:pt x="527" y="967"/>
                        <a:pt x="534" y="968"/>
                      </a:cubicBezTo>
                      <a:cubicBezTo>
                        <a:pt x="544" y="971"/>
                        <a:pt x="554" y="962"/>
                        <a:pt x="553" y="951"/>
                      </a:cubicBezTo>
                      <a:lnTo>
                        <a:pt x="525" y="120"/>
                      </a:lnTo>
                      <a:cubicBezTo>
                        <a:pt x="518" y="64"/>
                        <a:pt x="558" y="14"/>
                        <a:pt x="614" y="7"/>
                      </a:cubicBezTo>
                      <a:cubicBezTo>
                        <a:pt x="667" y="0"/>
                        <a:pt x="716" y="36"/>
                        <a:pt x="727" y="89"/>
                      </a:cubicBezTo>
                      <a:lnTo>
                        <a:pt x="772" y="864"/>
                      </a:lnTo>
                      <a:cubicBezTo>
                        <a:pt x="774" y="874"/>
                        <a:pt x="778" y="879"/>
                        <a:pt x="783" y="880"/>
                      </a:cubicBezTo>
                      <a:cubicBezTo>
                        <a:pt x="834" y="799"/>
                        <a:pt x="938" y="647"/>
                        <a:pt x="1025" y="603"/>
                      </a:cubicBezTo>
                      <a:cubicBezTo>
                        <a:pt x="1032" y="600"/>
                        <a:pt x="1041" y="599"/>
                        <a:pt x="1049" y="601"/>
                      </a:cubicBezTo>
                      <a:cubicBezTo>
                        <a:pt x="1084" y="610"/>
                        <a:pt x="1204" y="650"/>
                        <a:pt x="1318" y="724"/>
                      </a:cubicBezTo>
                      <a:cubicBezTo>
                        <a:pt x="1329" y="731"/>
                        <a:pt x="1336" y="742"/>
                        <a:pt x="1340" y="754"/>
                      </a:cubicBezTo>
                      <a:cubicBezTo>
                        <a:pt x="1353" y="801"/>
                        <a:pt x="1386" y="929"/>
                        <a:pt x="1374" y="1046"/>
                      </a:cubicBezTo>
                      <a:close/>
                    </a:path>
                  </a:pathLst>
                </a:custGeom>
                <a:solidFill>
                  <a:srgbClr val="EBAE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49" name="Freeform 60">
                  <a:extLst>
                    <a:ext uri="{FF2B5EF4-FFF2-40B4-BE49-F238E27FC236}">
                      <a16:creationId xmlns:a16="http://schemas.microsoft.com/office/drawing/2014/main" id="{D716DDA6-BF80-9A48-B0AB-38363BA24CCE}"/>
                    </a:ext>
                  </a:extLst>
                </p:cNvPr>
                <p:cNvSpPr>
                  <a:spLocks/>
                </p:cNvSpPr>
                <p:nvPr/>
              </p:nvSpPr>
              <p:spPr bwMode="auto">
                <a:xfrm>
                  <a:off x="5813425" y="5167313"/>
                  <a:ext cx="544513" cy="631825"/>
                </a:xfrm>
                <a:custGeom>
                  <a:avLst/>
                  <a:gdLst>
                    <a:gd name="T0" fmla="*/ 488 w 665"/>
                    <a:gd name="T1" fmla="*/ 332 h 770"/>
                    <a:gd name="T2" fmla="*/ 473 w 665"/>
                    <a:gd name="T3" fmla="*/ 432 h 770"/>
                    <a:gd name="T4" fmla="*/ 467 w 665"/>
                    <a:gd name="T5" fmla="*/ 473 h 770"/>
                    <a:gd name="T6" fmla="*/ 340 w 665"/>
                    <a:gd name="T7" fmla="*/ 770 h 770"/>
                    <a:gd name="T8" fmla="*/ 101 w 665"/>
                    <a:gd name="T9" fmla="*/ 543 h 770"/>
                    <a:gd name="T10" fmla="*/ 511 w 665"/>
                    <a:gd name="T11" fmla="*/ 35 h 770"/>
                    <a:gd name="T12" fmla="*/ 604 w 665"/>
                    <a:gd name="T13" fmla="*/ 0 h 770"/>
                    <a:gd name="T14" fmla="*/ 632 w 665"/>
                    <a:gd name="T15" fmla="*/ 113 h 770"/>
                    <a:gd name="T16" fmla="*/ 488 w 665"/>
                    <a:gd name="T17" fmla="*/ 332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5" h="770">
                      <a:moveTo>
                        <a:pt x="488" y="332"/>
                      </a:moveTo>
                      <a:cubicBezTo>
                        <a:pt x="482" y="371"/>
                        <a:pt x="477" y="407"/>
                        <a:pt x="473" y="432"/>
                      </a:cubicBezTo>
                      <a:cubicBezTo>
                        <a:pt x="470" y="457"/>
                        <a:pt x="467" y="473"/>
                        <a:pt x="467" y="473"/>
                      </a:cubicBezTo>
                      <a:lnTo>
                        <a:pt x="340" y="770"/>
                      </a:lnTo>
                      <a:cubicBezTo>
                        <a:pt x="224" y="764"/>
                        <a:pt x="131" y="703"/>
                        <a:pt x="101" y="543"/>
                      </a:cubicBezTo>
                      <a:cubicBezTo>
                        <a:pt x="0" y="8"/>
                        <a:pt x="511" y="35"/>
                        <a:pt x="511" y="35"/>
                      </a:cubicBezTo>
                      <a:cubicBezTo>
                        <a:pt x="530" y="25"/>
                        <a:pt x="570" y="11"/>
                        <a:pt x="604" y="0"/>
                      </a:cubicBezTo>
                      <a:cubicBezTo>
                        <a:pt x="610" y="33"/>
                        <a:pt x="619" y="71"/>
                        <a:pt x="632" y="113"/>
                      </a:cubicBezTo>
                      <a:cubicBezTo>
                        <a:pt x="665" y="218"/>
                        <a:pt x="568" y="291"/>
                        <a:pt x="488" y="332"/>
                      </a:cubicBezTo>
                      <a:close/>
                    </a:path>
                  </a:pathLst>
                </a:custGeom>
                <a:solidFill>
                  <a:srgbClr val="D58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50" name="Freeform 61">
                  <a:extLst>
                    <a:ext uri="{FF2B5EF4-FFF2-40B4-BE49-F238E27FC236}">
                      <a16:creationId xmlns:a16="http://schemas.microsoft.com/office/drawing/2014/main" id="{C0255AFD-8F14-7340-8A7C-00018D0B3A76}"/>
                    </a:ext>
                  </a:extLst>
                </p:cNvPr>
                <p:cNvSpPr>
                  <a:spLocks/>
                </p:cNvSpPr>
                <p:nvPr/>
              </p:nvSpPr>
              <p:spPr bwMode="auto">
                <a:xfrm>
                  <a:off x="5891213" y="5067300"/>
                  <a:ext cx="692150" cy="1009650"/>
                </a:xfrm>
                <a:custGeom>
                  <a:avLst/>
                  <a:gdLst>
                    <a:gd name="T0" fmla="*/ 834 w 845"/>
                    <a:gd name="T1" fmla="*/ 68 h 1231"/>
                    <a:gd name="T2" fmla="*/ 833 w 845"/>
                    <a:gd name="T3" fmla="*/ 69 h 1231"/>
                    <a:gd name="T4" fmla="*/ 696 w 845"/>
                    <a:gd name="T5" fmla="*/ 361 h 1231"/>
                    <a:gd name="T6" fmla="*/ 676 w 845"/>
                    <a:gd name="T7" fmla="*/ 389 h 1231"/>
                    <a:gd name="T8" fmla="*/ 472 w 845"/>
                    <a:gd name="T9" fmla="*/ 579 h 1231"/>
                    <a:gd name="T10" fmla="*/ 364 w 845"/>
                    <a:gd name="T11" fmla="*/ 740 h 1231"/>
                    <a:gd name="T12" fmla="*/ 364 w 845"/>
                    <a:gd name="T13" fmla="*/ 1231 h 1231"/>
                    <a:gd name="T14" fmla="*/ 0 w 845"/>
                    <a:gd name="T15" fmla="*/ 1231 h 1231"/>
                    <a:gd name="T16" fmla="*/ 0 w 845"/>
                    <a:gd name="T17" fmla="*/ 624 h 1231"/>
                    <a:gd name="T18" fmla="*/ 431 w 845"/>
                    <a:gd name="T19" fmla="*/ 192 h 1231"/>
                    <a:gd name="T20" fmla="*/ 528 w 845"/>
                    <a:gd name="T21" fmla="*/ 152 h 1231"/>
                    <a:gd name="T22" fmla="*/ 617 w 845"/>
                    <a:gd name="T23" fmla="*/ 26 h 1231"/>
                    <a:gd name="T24" fmla="*/ 675 w 845"/>
                    <a:gd name="T25" fmla="*/ 0 h 1231"/>
                    <a:gd name="T26" fmla="*/ 784 w 845"/>
                    <a:gd name="T27" fmla="*/ 57 h 1231"/>
                    <a:gd name="T28" fmla="*/ 836 w 845"/>
                    <a:gd name="T29" fmla="*/ 23 h 1231"/>
                    <a:gd name="T30" fmla="*/ 834 w 845"/>
                    <a:gd name="T31" fmla="*/ 68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5" h="1231">
                      <a:moveTo>
                        <a:pt x="834" y="68"/>
                      </a:moveTo>
                      <a:cubicBezTo>
                        <a:pt x="834" y="69"/>
                        <a:pt x="833" y="69"/>
                        <a:pt x="833" y="69"/>
                      </a:cubicBezTo>
                      <a:cubicBezTo>
                        <a:pt x="766" y="149"/>
                        <a:pt x="713" y="308"/>
                        <a:pt x="696" y="361"/>
                      </a:cubicBezTo>
                      <a:cubicBezTo>
                        <a:pt x="693" y="373"/>
                        <a:pt x="686" y="382"/>
                        <a:pt x="676" y="389"/>
                      </a:cubicBezTo>
                      <a:cubicBezTo>
                        <a:pt x="599" y="442"/>
                        <a:pt x="518" y="528"/>
                        <a:pt x="472" y="579"/>
                      </a:cubicBezTo>
                      <a:lnTo>
                        <a:pt x="364" y="740"/>
                      </a:lnTo>
                      <a:lnTo>
                        <a:pt x="364" y="1231"/>
                      </a:lnTo>
                      <a:lnTo>
                        <a:pt x="0" y="1231"/>
                      </a:lnTo>
                      <a:lnTo>
                        <a:pt x="0" y="624"/>
                      </a:lnTo>
                      <a:cubicBezTo>
                        <a:pt x="0" y="200"/>
                        <a:pt x="431" y="192"/>
                        <a:pt x="431" y="192"/>
                      </a:cubicBezTo>
                      <a:cubicBezTo>
                        <a:pt x="465" y="172"/>
                        <a:pt x="499" y="160"/>
                        <a:pt x="528" y="152"/>
                      </a:cubicBezTo>
                      <a:cubicBezTo>
                        <a:pt x="550" y="89"/>
                        <a:pt x="582" y="49"/>
                        <a:pt x="617" y="26"/>
                      </a:cubicBezTo>
                      <a:cubicBezTo>
                        <a:pt x="636" y="13"/>
                        <a:pt x="656" y="5"/>
                        <a:pt x="675" y="0"/>
                      </a:cubicBezTo>
                      <a:cubicBezTo>
                        <a:pt x="708" y="36"/>
                        <a:pt x="752" y="51"/>
                        <a:pt x="784" y="57"/>
                      </a:cubicBezTo>
                      <a:cubicBezTo>
                        <a:pt x="808" y="61"/>
                        <a:pt x="830" y="46"/>
                        <a:pt x="836" y="23"/>
                      </a:cubicBezTo>
                      <a:cubicBezTo>
                        <a:pt x="845" y="36"/>
                        <a:pt x="845" y="55"/>
                        <a:pt x="834" y="68"/>
                      </a:cubicBezTo>
                      <a:close/>
                    </a:path>
                  </a:pathLst>
                </a:custGeom>
                <a:solidFill>
                  <a:srgbClr val="EBAE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51" name="Freeform 62">
                  <a:extLst>
                    <a:ext uri="{FF2B5EF4-FFF2-40B4-BE49-F238E27FC236}">
                      <a16:creationId xmlns:a16="http://schemas.microsoft.com/office/drawing/2014/main" id="{97CDA02F-4FCD-3B4B-BA8B-1B16462A5E48}"/>
                    </a:ext>
                  </a:extLst>
                </p:cNvPr>
                <p:cNvSpPr>
                  <a:spLocks/>
                </p:cNvSpPr>
                <p:nvPr/>
              </p:nvSpPr>
              <p:spPr bwMode="auto">
                <a:xfrm>
                  <a:off x="5589588" y="5018088"/>
                  <a:ext cx="709613" cy="119063"/>
                </a:xfrm>
                <a:custGeom>
                  <a:avLst/>
                  <a:gdLst>
                    <a:gd name="T0" fmla="*/ 854 w 864"/>
                    <a:gd name="T1" fmla="*/ 38 h 145"/>
                    <a:gd name="T2" fmla="*/ 859 w 864"/>
                    <a:gd name="T3" fmla="*/ 67 h 145"/>
                    <a:gd name="T4" fmla="*/ 0 w 864"/>
                    <a:gd name="T5" fmla="*/ 145 h 145"/>
                    <a:gd name="T6" fmla="*/ 864 w 864"/>
                    <a:gd name="T7" fmla="*/ 21 h 145"/>
                    <a:gd name="T8" fmla="*/ 854 w 864"/>
                    <a:gd name="T9" fmla="*/ 38 h 145"/>
                  </a:gdLst>
                  <a:ahLst/>
                  <a:cxnLst>
                    <a:cxn ang="0">
                      <a:pos x="T0" y="T1"/>
                    </a:cxn>
                    <a:cxn ang="0">
                      <a:pos x="T2" y="T3"/>
                    </a:cxn>
                    <a:cxn ang="0">
                      <a:pos x="T4" y="T5"/>
                    </a:cxn>
                    <a:cxn ang="0">
                      <a:pos x="T6" y="T7"/>
                    </a:cxn>
                    <a:cxn ang="0">
                      <a:pos x="T8" y="T9"/>
                    </a:cxn>
                  </a:cxnLst>
                  <a:rect l="0" t="0" r="r" b="b"/>
                  <a:pathLst>
                    <a:path w="864" h="145">
                      <a:moveTo>
                        <a:pt x="854" y="38"/>
                      </a:moveTo>
                      <a:cubicBezTo>
                        <a:pt x="856" y="47"/>
                        <a:pt x="857" y="57"/>
                        <a:pt x="859" y="67"/>
                      </a:cubicBezTo>
                      <a:cubicBezTo>
                        <a:pt x="254" y="29"/>
                        <a:pt x="31" y="130"/>
                        <a:pt x="0" y="145"/>
                      </a:cubicBezTo>
                      <a:cubicBezTo>
                        <a:pt x="247" y="0"/>
                        <a:pt x="739" y="15"/>
                        <a:pt x="864" y="21"/>
                      </a:cubicBezTo>
                      <a:cubicBezTo>
                        <a:pt x="860" y="27"/>
                        <a:pt x="857" y="32"/>
                        <a:pt x="854" y="38"/>
                      </a:cubicBezTo>
                      <a:close/>
                    </a:path>
                  </a:pathLst>
                </a:custGeom>
                <a:solidFill>
                  <a:srgbClr val="D58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sp>
              <p:nvSpPr>
                <p:cNvPr id="52" name="Freeform 63">
                  <a:extLst>
                    <a:ext uri="{FF2B5EF4-FFF2-40B4-BE49-F238E27FC236}">
                      <a16:creationId xmlns:a16="http://schemas.microsoft.com/office/drawing/2014/main" id="{76852BE1-69FC-E042-B115-463BCBFEF929}"/>
                    </a:ext>
                  </a:extLst>
                </p:cNvPr>
                <p:cNvSpPr>
                  <a:spLocks/>
                </p:cNvSpPr>
                <p:nvPr/>
              </p:nvSpPr>
              <p:spPr bwMode="auto">
                <a:xfrm>
                  <a:off x="6397625" y="5067300"/>
                  <a:ext cx="185738" cy="109538"/>
                </a:xfrm>
                <a:custGeom>
                  <a:avLst/>
                  <a:gdLst>
                    <a:gd name="T0" fmla="*/ 217 w 228"/>
                    <a:gd name="T1" fmla="*/ 68 h 132"/>
                    <a:gd name="T2" fmla="*/ 216 w 228"/>
                    <a:gd name="T3" fmla="*/ 69 h 132"/>
                    <a:gd name="T4" fmla="*/ 0 w 228"/>
                    <a:gd name="T5" fmla="*/ 26 h 132"/>
                    <a:gd name="T6" fmla="*/ 58 w 228"/>
                    <a:gd name="T7" fmla="*/ 0 h 132"/>
                    <a:gd name="T8" fmla="*/ 167 w 228"/>
                    <a:gd name="T9" fmla="*/ 57 h 132"/>
                    <a:gd name="T10" fmla="*/ 219 w 228"/>
                    <a:gd name="T11" fmla="*/ 23 h 132"/>
                    <a:gd name="T12" fmla="*/ 217 w 228"/>
                    <a:gd name="T13" fmla="*/ 68 h 132"/>
                  </a:gdLst>
                  <a:ahLst/>
                  <a:cxnLst>
                    <a:cxn ang="0">
                      <a:pos x="T0" y="T1"/>
                    </a:cxn>
                    <a:cxn ang="0">
                      <a:pos x="T2" y="T3"/>
                    </a:cxn>
                    <a:cxn ang="0">
                      <a:pos x="T4" y="T5"/>
                    </a:cxn>
                    <a:cxn ang="0">
                      <a:pos x="T6" y="T7"/>
                    </a:cxn>
                    <a:cxn ang="0">
                      <a:pos x="T8" y="T9"/>
                    </a:cxn>
                    <a:cxn ang="0">
                      <a:pos x="T10" y="T11"/>
                    </a:cxn>
                    <a:cxn ang="0">
                      <a:pos x="T12" y="T13"/>
                    </a:cxn>
                  </a:cxnLst>
                  <a:rect l="0" t="0" r="r" b="b"/>
                  <a:pathLst>
                    <a:path w="228" h="132">
                      <a:moveTo>
                        <a:pt x="217" y="68"/>
                      </a:moveTo>
                      <a:cubicBezTo>
                        <a:pt x="217" y="69"/>
                        <a:pt x="216" y="69"/>
                        <a:pt x="216" y="69"/>
                      </a:cubicBezTo>
                      <a:cubicBezTo>
                        <a:pt x="127" y="132"/>
                        <a:pt x="34" y="59"/>
                        <a:pt x="0" y="26"/>
                      </a:cubicBezTo>
                      <a:cubicBezTo>
                        <a:pt x="19" y="13"/>
                        <a:pt x="39" y="5"/>
                        <a:pt x="58" y="0"/>
                      </a:cubicBezTo>
                      <a:cubicBezTo>
                        <a:pt x="91" y="36"/>
                        <a:pt x="135" y="51"/>
                        <a:pt x="167" y="57"/>
                      </a:cubicBezTo>
                      <a:cubicBezTo>
                        <a:pt x="191" y="61"/>
                        <a:pt x="213" y="46"/>
                        <a:pt x="219" y="23"/>
                      </a:cubicBezTo>
                      <a:cubicBezTo>
                        <a:pt x="228" y="36"/>
                        <a:pt x="228" y="55"/>
                        <a:pt x="217" y="68"/>
                      </a:cubicBezTo>
                      <a:close/>
                    </a:path>
                  </a:pathLst>
                </a:custGeom>
                <a:solidFill>
                  <a:srgbClr val="D58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tx1"/>
                    </a:solidFill>
                    <a:latin typeface="BrownStd Regular Alternate" pitchFamily="2" charset="77"/>
                  </a:endParaRPr>
                </a:p>
              </p:txBody>
            </p:sp>
          </p:grpSp>
        </p:grpSp>
      </p:grpSp>
      <p:sp>
        <p:nvSpPr>
          <p:cNvPr id="80" name="Rectángulo 79">
            <a:extLst>
              <a:ext uri="{FF2B5EF4-FFF2-40B4-BE49-F238E27FC236}">
                <a16:creationId xmlns:a16="http://schemas.microsoft.com/office/drawing/2014/main" id="{D49AB9F3-EAD7-7A41-9218-FC20B0B64435}"/>
              </a:ext>
            </a:extLst>
          </p:cNvPr>
          <p:cNvSpPr/>
          <p:nvPr/>
        </p:nvSpPr>
        <p:spPr>
          <a:xfrm>
            <a:off x="3373769" y="299482"/>
            <a:ext cx="7531229" cy="369332"/>
          </a:xfrm>
          <a:prstGeom prst="rect">
            <a:avLst/>
          </a:prstGeom>
        </p:spPr>
        <p:txBody>
          <a:bodyPr wrap="none">
            <a:spAutoFit/>
          </a:bodyPr>
          <a:lstStyle/>
          <a:p>
            <a:pPr algn="ctr"/>
            <a:r>
              <a:rPr lang="es-CO" dirty="0">
                <a:latin typeface="BrownStd Regular Alternate" pitchFamily="2" charset="77"/>
                <a:ea typeface="Times New Roman" panose="02020603050405020304" pitchFamily="18" charset="0"/>
              </a:rPr>
              <a:t>Política  para el semillero SAEV, enmarca la planeación estratégica </a:t>
            </a:r>
            <a:endParaRPr lang="es-CO" dirty="0">
              <a:latin typeface="BrownStd Regular Alternate" pitchFamily="2" charset="77"/>
            </a:endParaRPr>
          </a:p>
        </p:txBody>
      </p:sp>
      <p:sp>
        <p:nvSpPr>
          <p:cNvPr id="82" name="Flecha derecha 81">
            <a:extLst>
              <a:ext uri="{FF2B5EF4-FFF2-40B4-BE49-F238E27FC236}">
                <a16:creationId xmlns:a16="http://schemas.microsoft.com/office/drawing/2014/main" id="{0F48B73D-913F-4A4D-8BF1-D9B36184F1A8}"/>
              </a:ext>
            </a:extLst>
          </p:cNvPr>
          <p:cNvSpPr/>
          <p:nvPr/>
        </p:nvSpPr>
        <p:spPr>
          <a:xfrm>
            <a:off x="294562" y="841394"/>
            <a:ext cx="2321888" cy="622193"/>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1" name="Rectángulo 80">
            <a:extLst>
              <a:ext uri="{FF2B5EF4-FFF2-40B4-BE49-F238E27FC236}">
                <a16:creationId xmlns:a16="http://schemas.microsoft.com/office/drawing/2014/main" id="{53AAFD4C-EF9B-3142-BB38-D7F2142EB596}"/>
              </a:ext>
            </a:extLst>
          </p:cNvPr>
          <p:cNvSpPr/>
          <p:nvPr/>
        </p:nvSpPr>
        <p:spPr>
          <a:xfrm>
            <a:off x="303614" y="1008205"/>
            <a:ext cx="2108269" cy="307777"/>
          </a:xfrm>
          <a:prstGeom prst="rect">
            <a:avLst/>
          </a:prstGeom>
          <a:scene3d>
            <a:camera prst="orthographicFront"/>
            <a:lightRig rig="threePt" dir="t"/>
          </a:scene3d>
          <a:sp3d>
            <a:bevelT w="12700"/>
          </a:sp3d>
        </p:spPr>
        <p:txBody>
          <a:bodyPr wrap="none">
            <a:spAutoFit/>
          </a:bodyPr>
          <a:lstStyle/>
          <a:p>
            <a:r>
              <a:rPr lang="es-CO" sz="1400" i="1" dirty="0">
                <a:latin typeface="BrownStd Regular Alternate" pitchFamily="2" charset="77"/>
                <a:ea typeface="Times New Roman" panose="02020603050405020304" pitchFamily="18" charset="0"/>
              </a:rPr>
              <a:t>Elemento de la política</a:t>
            </a:r>
            <a:endParaRPr lang="es-CO" sz="1400" i="1" dirty="0">
              <a:latin typeface="BrownStd Regular Alternate" pitchFamily="2" charset="77"/>
            </a:endParaRPr>
          </a:p>
        </p:txBody>
      </p:sp>
      <p:sp>
        <p:nvSpPr>
          <p:cNvPr id="83" name="Flecha derecha 82">
            <a:extLst>
              <a:ext uri="{FF2B5EF4-FFF2-40B4-BE49-F238E27FC236}">
                <a16:creationId xmlns:a16="http://schemas.microsoft.com/office/drawing/2014/main" id="{8FB0C7DB-BF53-8C4E-B643-AEA327C0E91C}"/>
              </a:ext>
            </a:extLst>
          </p:cNvPr>
          <p:cNvSpPr/>
          <p:nvPr/>
        </p:nvSpPr>
        <p:spPr>
          <a:xfrm>
            <a:off x="302075" y="2821023"/>
            <a:ext cx="2321888" cy="622193"/>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4" name="Rectángulo 83">
            <a:extLst>
              <a:ext uri="{FF2B5EF4-FFF2-40B4-BE49-F238E27FC236}">
                <a16:creationId xmlns:a16="http://schemas.microsoft.com/office/drawing/2014/main" id="{33E75789-B8D0-894E-AA8C-447F884584CD}"/>
              </a:ext>
            </a:extLst>
          </p:cNvPr>
          <p:cNvSpPr/>
          <p:nvPr/>
        </p:nvSpPr>
        <p:spPr>
          <a:xfrm>
            <a:off x="303614" y="2989045"/>
            <a:ext cx="971741" cy="307777"/>
          </a:xfrm>
          <a:prstGeom prst="rect">
            <a:avLst/>
          </a:prstGeom>
          <a:scene3d>
            <a:camera prst="orthographicFront"/>
            <a:lightRig rig="threePt" dir="t"/>
          </a:scene3d>
          <a:sp3d>
            <a:bevelT w="12700"/>
          </a:sp3d>
        </p:spPr>
        <p:txBody>
          <a:bodyPr wrap="none">
            <a:spAutoFit/>
          </a:bodyPr>
          <a:lstStyle/>
          <a:p>
            <a:r>
              <a:rPr lang="es-CO" sz="1400" i="1" dirty="0">
                <a:latin typeface="BrownStd Regular Alternate" pitchFamily="2" charset="77"/>
                <a:ea typeface="Times New Roman" panose="02020603050405020304" pitchFamily="18" charset="0"/>
              </a:rPr>
              <a:t>Evidencia</a:t>
            </a:r>
            <a:endParaRPr lang="es-CO" sz="1400" i="1" dirty="0">
              <a:latin typeface="BrownStd Regular Alternate" pitchFamily="2" charset="77"/>
            </a:endParaRPr>
          </a:p>
        </p:txBody>
      </p:sp>
      <p:grpSp>
        <p:nvGrpSpPr>
          <p:cNvPr id="85" name="Group 35">
            <a:extLst>
              <a:ext uri="{FF2B5EF4-FFF2-40B4-BE49-F238E27FC236}">
                <a16:creationId xmlns:a16="http://schemas.microsoft.com/office/drawing/2014/main" id="{9D1135C4-F09F-EF42-9183-4985EFE6A1CE}"/>
              </a:ext>
            </a:extLst>
          </p:cNvPr>
          <p:cNvGrpSpPr/>
          <p:nvPr/>
        </p:nvGrpSpPr>
        <p:grpSpPr>
          <a:xfrm>
            <a:off x="2609210" y="4866489"/>
            <a:ext cx="3036961" cy="873798"/>
            <a:chOff x="325865" y="3941795"/>
            <a:chExt cx="1417949" cy="873798"/>
          </a:xfrm>
        </p:grpSpPr>
        <p:sp>
          <p:nvSpPr>
            <p:cNvPr id="86" name="TextBox 38">
              <a:extLst>
                <a:ext uri="{FF2B5EF4-FFF2-40B4-BE49-F238E27FC236}">
                  <a16:creationId xmlns:a16="http://schemas.microsoft.com/office/drawing/2014/main" id="{F32B6799-38F5-8345-92B5-EBCE37FEEE55}"/>
                </a:ext>
              </a:extLst>
            </p:cNvPr>
            <p:cNvSpPr txBox="1"/>
            <p:nvPr/>
          </p:nvSpPr>
          <p:spPr>
            <a:xfrm>
              <a:off x="325865" y="3941795"/>
              <a:ext cx="1417949" cy="369332"/>
            </a:xfrm>
            <a:prstGeom prst="rect">
              <a:avLst/>
            </a:prstGeom>
            <a:noFill/>
          </p:spPr>
          <p:txBody>
            <a:bodyPr wrap="square" lIns="0" rIns="0" rtlCol="0" anchor="b">
              <a:spAutoFit/>
            </a:bodyPr>
            <a:lstStyle/>
            <a:p>
              <a:pPr algn="r"/>
              <a:r>
                <a:rPr lang="en-US" b="1" noProof="1">
                  <a:latin typeface="BrownStd Regular Alternate" pitchFamily="2" charset="77"/>
                  <a:cs typeface="Times New Roman" panose="02020603050405020304" pitchFamily="18" charset="0"/>
                </a:rPr>
                <a:t>Fase 1</a:t>
              </a:r>
            </a:p>
          </p:txBody>
        </p:sp>
        <p:sp>
          <p:nvSpPr>
            <p:cNvPr id="87" name="TextBox 42">
              <a:extLst>
                <a:ext uri="{FF2B5EF4-FFF2-40B4-BE49-F238E27FC236}">
                  <a16:creationId xmlns:a16="http://schemas.microsoft.com/office/drawing/2014/main" id="{F32F3FA2-3202-3345-93ED-9D0DE997ED05}"/>
                </a:ext>
              </a:extLst>
            </p:cNvPr>
            <p:cNvSpPr txBox="1"/>
            <p:nvPr/>
          </p:nvSpPr>
          <p:spPr>
            <a:xfrm>
              <a:off x="325865" y="4307762"/>
              <a:ext cx="1414185" cy="507831"/>
            </a:xfrm>
            <a:prstGeom prst="rect">
              <a:avLst/>
            </a:prstGeom>
            <a:noFill/>
          </p:spPr>
          <p:txBody>
            <a:bodyPr wrap="square" lIns="0" rIns="0" rtlCol="0" anchor="t">
              <a:spAutoFit/>
            </a:bodyPr>
            <a:lstStyle/>
            <a:p>
              <a:pPr algn="just"/>
              <a:r>
                <a:rPr lang="es-ES" sz="900" noProof="1">
                  <a:solidFill>
                    <a:schemeClr val="tx1">
                      <a:lumMod val="65000"/>
                      <a:lumOff val="35000"/>
                    </a:schemeClr>
                  </a:solidFill>
                  <a:latin typeface="BrownStd Regular Alternate" pitchFamily="2" charset="77"/>
                </a:rPr>
                <a:t>Se identificaron 2 acuerdos que regulan la investigación en la Fundación Universitaria del Área Andina y Politica SAEV.</a:t>
              </a:r>
              <a:endParaRPr lang="en-US" sz="900" noProof="1">
                <a:solidFill>
                  <a:schemeClr val="tx1">
                    <a:lumMod val="65000"/>
                    <a:lumOff val="35000"/>
                  </a:schemeClr>
                </a:solidFill>
                <a:latin typeface="BrownStd Regular Alternate" pitchFamily="2" charset="77"/>
              </a:endParaRPr>
            </a:p>
          </p:txBody>
        </p:sp>
      </p:grpSp>
      <p:grpSp>
        <p:nvGrpSpPr>
          <p:cNvPr id="88" name="Group 35">
            <a:extLst>
              <a:ext uri="{FF2B5EF4-FFF2-40B4-BE49-F238E27FC236}">
                <a16:creationId xmlns:a16="http://schemas.microsoft.com/office/drawing/2014/main" id="{14600107-960F-D747-B28D-0F441EFBA6A0}"/>
              </a:ext>
            </a:extLst>
          </p:cNvPr>
          <p:cNvGrpSpPr/>
          <p:nvPr/>
        </p:nvGrpSpPr>
        <p:grpSpPr>
          <a:xfrm>
            <a:off x="6029906" y="4508403"/>
            <a:ext cx="5119877" cy="1107085"/>
            <a:chOff x="248140" y="3941795"/>
            <a:chExt cx="1495674" cy="1107085"/>
          </a:xfrm>
        </p:grpSpPr>
        <p:sp>
          <p:nvSpPr>
            <p:cNvPr id="89" name="TextBox 38">
              <a:extLst>
                <a:ext uri="{FF2B5EF4-FFF2-40B4-BE49-F238E27FC236}">
                  <a16:creationId xmlns:a16="http://schemas.microsoft.com/office/drawing/2014/main" id="{7EF7C78F-8360-F84C-B226-08E117750337}"/>
                </a:ext>
              </a:extLst>
            </p:cNvPr>
            <p:cNvSpPr txBox="1"/>
            <p:nvPr/>
          </p:nvSpPr>
          <p:spPr>
            <a:xfrm>
              <a:off x="325865" y="3941795"/>
              <a:ext cx="1417949" cy="369332"/>
            </a:xfrm>
            <a:prstGeom prst="rect">
              <a:avLst/>
            </a:prstGeom>
            <a:noFill/>
          </p:spPr>
          <p:txBody>
            <a:bodyPr wrap="square" lIns="0" rIns="0" rtlCol="0" anchor="b">
              <a:spAutoFit/>
            </a:bodyPr>
            <a:lstStyle/>
            <a:p>
              <a:pPr algn="r"/>
              <a:endParaRPr lang="en-US" b="1" cap="all" noProof="1">
                <a:latin typeface="BrownStd Regular Alternate" pitchFamily="2" charset="77"/>
              </a:endParaRPr>
            </a:p>
          </p:txBody>
        </p:sp>
        <p:sp>
          <p:nvSpPr>
            <p:cNvPr id="90" name="TextBox 42">
              <a:extLst>
                <a:ext uri="{FF2B5EF4-FFF2-40B4-BE49-F238E27FC236}">
                  <a16:creationId xmlns:a16="http://schemas.microsoft.com/office/drawing/2014/main" id="{5591AABA-2C67-EA49-AB88-FD8D3DB74CE2}"/>
                </a:ext>
              </a:extLst>
            </p:cNvPr>
            <p:cNvSpPr txBox="1"/>
            <p:nvPr/>
          </p:nvSpPr>
          <p:spPr>
            <a:xfrm>
              <a:off x="248140" y="4402549"/>
              <a:ext cx="1414185" cy="646331"/>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s-ES" sz="900" noProof="1">
                  <a:solidFill>
                    <a:schemeClr val="tx1">
                      <a:lumMod val="65000"/>
                      <a:lumOff val="35000"/>
                    </a:schemeClr>
                  </a:solidFill>
                  <a:latin typeface="BrownStd Regular Alternate" pitchFamily="2" charset="77"/>
                </a:rPr>
                <a:t>La Facultad de Ciencias Administrativas, Económicas y Financieras a través del programa de Administración de Empresas Virtual aprobó la política  para el semillero SAEV existe un plan de trabajo que permite el desarrollo de actitudes hacia la investigación, así como el conocimiento y uso de las TIC.  </a:t>
              </a:r>
            </a:p>
          </p:txBody>
        </p:sp>
      </p:grpSp>
    </p:spTree>
    <p:extLst>
      <p:ext uri="{BB962C8B-B14F-4D97-AF65-F5344CB8AC3E}">
        <p14:creationId xmlns:p14="http://schemas.microsoft.com/office/powerpoint/2010/main" val="128076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1F22811-8E82-D94C-A1E0-E41CFE8C8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1" name="Grupo 90">
            <a:extLst>
              <a:ext uri="{FF2B5EF4-FFF2-40B4-BE49-F238E27FC236}">
                <a16:creationId xmlns:a16="http://schemas.microsoft.com/office/drawing/2014/main" id="{76066206-E48D-3749-B49D-4D52AA046B8D}"/>
              </a:ext>
            </a:extLst>
          </p:cNvPr>
          <p:cNvGrpSpPr/>
          <p:nvPr/>
        </p:nvGrpSpPr>
        <p:grpSpPr>
          <a:xfrm>
            <a:off x="8374118" y="667808"/>
            <a:ext cx="3389731" cy="4654876"/>
            <a:chOff x="4014387" y="1356624"/>
            <a:chExt cx="3389731" cy="4654876"/>
          </a:xfrm>
        </p:grpSpPr>
        <p:sp>
          <p:nvSpPr>
            <p:cNvPr id="92" name="Arrow: Chevron 7">
              <a:extLst>
                <a:ext uri="{FF2B5EF4-FFF2-40B4-BE49-F238E27FC236}">
                  <a16:creationId xmlns:a16="http://schemas.microsoft.com/office/drawing/2014/main" id="{575695B5-EE9E-E440-B881-DA330A40B417}"/>
                </a:ext>
              </a:extLst>
            </p:cNvPr>
            <p:cNvSpPr/>
            <p:nvPr/>
          </p:nvSpPr>
          <p:spPr>
            <a:xfrm>
              <a:off x="4802956" y="1356625"/>
              <a:ext cx="1068503" cy="1779313"/>
            </a:xfrm>
            <a:prstGeom prst="chevron">
              <a:avLst>
                <a:gd name="adj" fmla="val 33421"/>
              </a:avLst>
            </a:prstGeom>
            <a:solidFill>
              <a:schemeClr val="accent1"/>
            </a:solidFill>
            <a:ln>
              <a:noFill/>
            </a:ln>
            <a:effectLst>
              <a:innerShdw dist="88900" dir="108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3" name="Arrow: Chevron 89">
              <a:extLst>
                <a:ext uri="{FF2B5EF4-FFF2-40B4-BE49-F238E27FC236}">
                  <a16:creationId xmlns:a16="http://schemas.microsoft.com/office/drawing/2014/main" id="{35959B18-E116-DF45-850D-BAD71C0E8EA3}"/>
                </a:ext>
              </a:extLst>
            </p:cNvPr>
            <p:cNvSpPr/>
            <p:nvPr/>
          </p:nvSpPr>
          <p:spPr>
            <a:xfrm>
              <a:off x="4802956" y="3342530"/>
              <a:ext cx="1068503" cy="1779313"/>
            </a:xfrm>
            <a:prstGeom prst="chevron">
              <a:avLst>
                <a:gd name="adj" fmla="val 33421"/>
              </a:avLst>
            </a:prstGeom>
            <a:solidFill>
              <a:schemeClr val="accent3"/>
            </a:solidFill>
            <a:ln>
              <a:noFill/>
            </a:ln>
            <a:effectLst>
              <a:innerShdw dist="88900" dir="108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4" name="Arrow: Chevron 90">
              <a:extLst>
                <a:ext uri="{FF2B5EF4-FFF2-40B4-BE49-F238E27FC236}">
                  <a16:creationId xmlns:a16="http://schemas.microsoft.com/office/drawing/2014/main" id="{FAD8F0B7-01E1-1841-A8A1-40B14A57E7D2}"/>
                </a:ext>
              </a:extLst>
            </p:cNvPr>
            <p:cNvSpPr/>
            <p:nvPr/>
          </p:nvSpPr>
          <p:spPr>
            <a:xfrm rot="10800000">
              <a:off x="5706080" y="2349578"/>
              <a:ext cx="1068503" cy="1779313"/>
            </a:xfrm>
            <a:prstGeom prst="chevron">
              <a:avLst>
                <a:gd name="adj" fmla="val 33421"/>
              </a:avLst>
            </a:prstGeom>
            <a:solidFill>
              <a:schemeClr val="accent2"/>
            </a:solidFill>
            <a:ln>
              <a:noFill/>
            </a:ln>
            <a:effectLst>
              <a:innerShdw dist="88900" dir="108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5" name="Arrow: Chevron 91">
              <a:extLst>
                <a:ext uri="{FF2B5EF4-FFF2-40B4-BE49-F238E27FC236}">
                  <a16:creationId xmlns:a16="http://schemas.microsoft.com/office/drawing/2014/main" id="{80125343-4E9B-D749-ACBB-34BE3ADC2EFC}"/>
                </a:ext>
              </a:extLst>
            </p:cNvPr>
            <p:cNvSpPr/>
            <p:nvPr/>
          </p:nvSpPr>
          <p:spPr>
            <a:xfrm rot="10800000">
              <a:off x="5706080" y="4232187"/>
              <a:ext cx="1068503" cy="1779313"/>
            </a:xfrm>
            <a:prstGeom prst="chevron">
              <a:avLst>
                <a:gd name="adj" fmla="val 33421"/>
              </a:avLst>
            </a:prstGeom>
            <a:solidFill>
              <a:schemeClr val="accent5"/>
            </a:solidFill>
            <a:ln>
              <a:noFill/>
            </a:ln>
            <a:effectLst>
              <a:innerShdw dist="88900" dir="108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96" name="Graphic 24" descr="Users">
              <a:extLst>
                <a:ext uri="{FF2B5EF4-FFF2-40B4-BE49-F238E27FC236}">
                  <a16:creationId xmlns:a16="http://schemas.microsoft.com/office/drawing/2014/main" id="{17EAE125-223D-EF4B-91B6-3FC90C815CB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014387" y="1716737"/>
              <a:ext cx="885731" cy="885731"/>
            </a:xfrm>
            <a:prstGeom prst="rect">
              <a:avLst/>
            </a:prstGeom>
          </p:spPr>
        </p:pic>
        <p:pic>
          <p:nvPicPr>
            <p:cNvPr id="97" name="Graphic 25" descr="Puzzle">
              <a:extLst>
                <a:ext uri="{FF2B5EF4-FFF2-40B4-BE49-F238E27FC236}">
                  <a16:creationId xmlns:a16="http://schemas.microsoft.com/office/drawing/2014/main" id="{8C5B7FC3-DC45-F54E-BAE7-2F19EB38E4A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107279" y="3809377"/>
              <a:ext cx="885731" cy="885731"/>
            </a:xfrm>
            <a:prstGeom prst="rect">
              <a:avLst/>
            </a:prstGeom>
          </p:spPr>
        </p:pic>
        <p:pic>
          <p:nvPicPr>
            <p:cNvPr id="98" name="Graphic 26" descr="Lightbulb">
              <a:extLst>
                <a:ext uri="{FF2B5EF4-FFF2-40B4-BE49-F238E27FC236}">
                  <a16:creationId xmlns:a16="http://schemas.microsoft.com/office/drawing/2014/main" id="{1F2E9F41-1D2A-E54E-B98F-C8524BC479E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518387" y="2781853"/>
              <a:ext cx="885731" cy="885731"/>
            </a:xfrm>
            <a:prstGeom prst="rect">
              <a:avLst/>
            </a:prstGeom>
          </p:spPr>
        </p:pic>
        <p:sp>
          <p:nvSpPr>
            <p:cNvPr id="99" name="Freeform: Shape 33">
              <a:extLst>
                <a:ext uri="{FF2B5EF4-FFF2-40B4-BE49-F238E27FC236}">
                  <a16:creationId xmlns:a16="http://schemas.microsoft.com/office/drawing/2014/main" id="{44D88639-41A5-4C4A-BEB0-D2D4B9700E3E}"/>
                </a:ext>
              </a:extLst>
            </p:cNvPr>
            <p:cNvSpPr/>
            <p:nvPr/>
          </p:nvSpPr>
          <p:spPr>
            <a:xfrm>
              <a:off x="4802955" y="5265252"/>
              <a:ext cx="1008128" cy="739241"/>
            </a:xfrm>
            <a:custGeom>
              <a:avLst/>
              <a:gdLst>
                <a:gd name="connsiteX0" fmla="*/ 0 w 1040758"/>
                <a:gd name="connsiteY0" fmla="*/ 0 h 763168"/>
                <a:gd name="connsiteX1" fmla="*/ 734425 w 1040758"/>
                <a:gd name="connsiteY1" fmla="*/ 0 h 763168"/>
                <a:gd name="connsiteX2" fmla="*/ 1040758 w 1040758"/>
                <a:gd name="connsiteY2" fmla="*/ 763168 h 763168"/>
                <a:gd name="connsiteX3" fmla="*/ 306333 w 1040758"/>
                <a:gd name="connsiteY3" fmla="*/ 763168 h 763168"/>
              </a:gdLst>
              <a:ahLst/>
              <a:cxnLst>
                <a:cxn ang="0">
                  <a:pos x="connsiteX0" y="connsiteY0"/>
                </a:cxn>
                <a:cxn ang="0">
                  <a:pos x="connsiteX1" y="connsiteY1"/>
                </a:cxn>
                <a:cxn ang="0">
                  <a:pos x="connsiteX2" y="connsiteY2"/>
                </a:cxn>
                <a:cxn ang="0">
                  <a:pos x="connsiteX3" y="connsiteY3"/>
                </a:cxn>
              </a:cxnLst>
              <a:rect l="l" t="t" r="r" b="b"/>
              <a:pathLst>
                <a:path w="1040758" h="763168">
                  <a:moveTo>
                    <a:pt x="0" y="0"/>
                  </a:moveTo>
                  <a:lnTo>
                    <a:pt x="734425" y="0"/>
                  </a:lnTo>
                  <a:lnTo>
                    <a:pt x="1040758" y="763168"/>
                  </a:lnTo>
                  <a:lnTo>
                    <a:pt x="306333" y="763168"/>
                  </a:lnTo>
                  <a:close/>
                </a:path>
              </a:pathLst>
            </a:custGeom>
            <a:solidFill>
              <a:schemeClr val="bg1">
                <a:lumMod val="85000"/>
              </a:schemeClr>
            </a:solidFill>
            <a:ln>
              <a:noFill/>
            </a:ln>
            <a:effectLst>
              <a:innerShdw dist="88900" dir="108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00" name="Freeform: Shape 32">
              <a:extLst>
                <a:ext uri="{FF2B5EF4-FFF2-40B4-BE49-F238E27FC236}">
                  <a16:creationId xmlns:a16="http://schemas.microsoft.com/office/drawing/2014/main" id="{5FCD4BF8-A979-E645-8FF9-459CE7AA7945}"/>
                </a:ext>
              </a:extLst>
            </p:cNvPr>
            <p:cNvSpPr/>
            <p:nvPr/>
          </p:nvSpPr>
          <p:spPr>
            <a:xfrm rot="10800000">
              <a:off x="5763642" y="1356624"/>
              <a:ext cx="1010941" cy="746251"/>
            </a:xfrm>
            <a:custGeom>
              <a:avLst/>
              <a:gdLst>
                <a:gd name="connsiteX0" fmla="*/ 1043662 w 1043662"/>
                <a:gd name="connsiteY0" fmla="*/ 770405 h 770405"/>
                <a:gd name="connsiteX1" fmla="*/ 309237 w 1043662"/>
                <a:gd name="connsiteY1" fmla="*/ 770405 h 770405"/>
                <a:gd name="connsiteX2" fmla="*/ 0 w 1043662"/>
                <a:gd name="connsiteY2" fmla="*/ 0 h 770405"/>
                <a:gd name="connsiteX3" fmla="*/ 734425 w 1043662"/>
                <a:gd name="connsiteY3" fmla="*/ 0 h 770405"/>
              </a:gdLst>
              <a:ahLst/>
              <a:cxnLst>
                <a:cxn ang="0">
                  <a:pos x="connsiteX0" y="connsiteY0"/>
                </a:cxn>
                <a:cxn ang="0">
                  <a:pos x="connsiteX1" y="connsiteY1"/>
                </a:cxn>
                <a:cxn ang="0">
                  <a:pos x="connsiteX2" y="connsiteY2"/>
                </a:cxn>
                <a:cxn ang="0">
                  <a:pos x="connsiteX3" y="connsiteY3"/>
                </a:cxn>
              </a:cxnLst>
              <a:rect l="l" t="t" r="r" b="b"/>
              <a:pathLst>
                <a:path w="1043662" h="770405">
                  <a:moveTo>
                    <a:pt x="1043662" y="770405"/>
                  </a:moveTo>
                  <a:lnTo>
                    <a:pt x="309237" y="770405"/>
                  </a:lnTo>
                  <a:lnTo>
                    <a:pt x="0" y="0"/>
                  </a:lnTo>
                  <a:lnTo>
                    <a:pt x="734425" y="0"/>
                  </a:lnTo>
                  <a:close/>
                </a:path>
              </a:pathLst>
            </a:custGeom>
            <a:solidFill>
              <a:schemeClr val="bg1">
                <a:lumMod val="85000"/>
              </a:schemeClr>
            </a:solidFill>
            <a:ln>
              <a:noFill/>
            </a:ln>
            <a:effectLst>
              <a:innerShdw dist="88900" dir="108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grpSp>
      <p:grpSp>
        <p:nvGrpSpPr>
          <p:cNvPr id="101" name="Group 4">
            <a:extLst>
              <a:ext uri="{FF2B5EF4-FFF2-40B4-BE49-F238E27FC236}">
                <a16:creationId xmlns:a16="http://schemas.microsoft.com/office/drawing/2014/main" id="{6133FBC9-BD22-6347-A844-531633E97F25}"/>
              </a:ext>
            </a:extLst>
          </p:cNvPr>
          <p:cNvGrpSpPr/>
          <p:nvPr/>
        </p:nvGrpSpPr>
        <p:grpSpPr>
          <a:xfrm>
            <a:off x="894889" y="1326677"/>
            <a:ext cx="6498963" cy="3744414"/>
            <a:chOff x="1945130" y="90988"/>
            <a:chExt cx="2979356" cy="7805936"/>
          </a:xfrm>
          <a:noFill/>
        </p:grpSpPr>
        <p:sp>
          <p:nvSpPr>
            <p:cNvPr id="102" name="TextBox 82">
              <a:extLst>
                <a:ext uri="{FF2B5EF4-FFF2-40B4-BE49-F238E27FC236}">
                  <a16:creationId xmlns:a16="http://schemas.microsoft.com/office/drawing/2014/main" id="{39206577-BDC9-8144-B3C2-4B11F389A51F}"/>
                </a:ext>
              </a:extLst>
            </p:cNvPr>
            <p:cNvSpPr txBox="1"/>
            <p:nvPr/>
          </p:nvSpPr>
          <p:spPr>
            <a:xfrm>
              <a:off x="1945130" y="90988"/>
              <a:ext cx="2926080" cy="1732370"/>
            </a:xfrm>
            <a:prstGeom prst="rect">
              <a:avLst/>
            </a:prstGeom>
            <a:grpFill/>
          </p:spPr>
          <p:txBody>
            <a:bodyPr wrap="square" lIns="0" rIns="0" rtlCol="0" anchor="b">
              <a:spAutoFit/>
            </a:bodyPr>
            <a:lstStyle/>
            <a:p>
              <a:pPr algn="r"/>
              <a:r>
                <a:rPr lang="en-US" sz="2400" b="1" noProof="1">
                  <a:latin typeface="BrownStd Regular Alternate" pitchFamily="2" charset="77"/>
                  <a:cs typeface="Times New Roman" panose="02020603050405020304" pitchFamily="18" charset="0"/>
                </a:rPr>
                <a:t>F</a:t>
              </a:r>
              <a:r>
                <a:rPr lang="en-US" sz="2400" b="1" noProof="1">
                  <a:latin typeface="BrownStd Regular Alternate" pitchFamily="2" charset="77"/>
                </a:rPr>
                <a:t>ase 2</a:t>
              </a:r>
            </a:p>
            <a:p>
              <a:pPr algn="r"/>
              <a:endParaRPr lang="en-US" sz="2400" b="1" cap="all" noProof="1">
                <a:latin typeface="BrownStd Regular Alternate" pitchFamily="2" charset="77"/>
              </a:endParaRPr>
            </a:p>
          </p:txBody>
        </p:sp>
        <p:sp>
          <p:nvSpPr>
            <p:cNvPr id="103" name="TextBox 83">
              <a:extLst>
                <a:ext uri="{FF2B5EF4-FFF2-40B4-BE49-F238E27FC236}">
                  <a16:creationId xmlns:a16="http://schemas.microsoft.com/office/drawing/2014/main" id="{E795C9B5-A47A-174F-98C1-8EB60764B0A3}"/>
                </a:ext>
              </a:extLst>
            </p:cNvPr>
            <p:cNvSpPr txBox="1"/>
            <p:nvPr/>
          </p:nvSpPr>
          <p:spPr>
            <a:xfrm>
              <a:off x="1998406" y="1031610"/>
              <a:ext cx="2926080" cy="6865314"/>
            </a:xfrm>
            <a:prstGeom prst="rect">
              <a:avLst/>
            </a:prstGeom>
            <a:grpFill/>
          </p:spPr>
          <p:txBody>
            <a:bodyPr wrap="square" lIns="0" rIns="0" rtlCol="0" anchor="t">
              <a:spAutoFit/>
            </a:bodyPr>
            <a:lstStyle/>
            <a:p>
              <a:pPr algn="just"/>
              <a:r>
                <a:rPr lang="es-CO" sz="1600" dirty="0">
                  <a:latin typeface="BrownStd Regular Alternate" pitchFamily="2" charset="77"/>
                </a:rPr>
                <a:t>Del total de participantes el 26.7% eran hombres y el 73.3% mujeres, ubicados en un rango de edad entre los 19 a 48 años y quienes al momento de participar en el estudio cursaban octavo semestre (53.3%), séptimo semestre (38.3%) y otros semestres (8.4%). En este sentido, se encontraron diferencias significativas en las </a:t>
              </a:r>
              <a:r>
                <a:rPr lang="es-CO" sz="1600" i="1" dirty="0">
                  <a:latin typeface="BrownStd Regular Alternate" pitchFamily="2" charset="77"/>
                </a:rPr>
                <a:t>actitudes hacia la investigación en la escala EACIN </a:t>
              </a:r>
              <a:r>
                <a:rPr lang="es-CO" sz="1600" dirty="0">
                  <a:latin typeface="BrownStd Regular Alternate" pitchFamily="2" charset="77"/>
                </a:rPr>
                <a:t>resaltando la importancia del concepto de investigación en el currículo, la participación en eventos científicos, las habilidades hacia la investigación (rastreo, clasificación, procesamiento y análisis de datos). </a:t>
              </a:r>
              <a:r>
                <a:rPr lang="es-ES" sz="1600" noProof="1">
                  <a:latin typeface="BrownStd Regular Alternate" pitchFamily="2" charset="77"/>
                </a:rPr>
                <a:t>Respecto al conocimiento y uso de las TIC (ACUTIC), no se evidencian diferencias entre las muestras. las TIC, facilitan los procesos de aprendizaje y enseñanza y permiten el desarrollo y fortalecimiento de las competencias digitales.</a:t>
              </a:r>
              <a:endParaRPr lang="en-US" sz="1600" noProof="1">
                <a:latin typeface="BrownStd Regular Alternate" pitchFamily="2" charset="77"/>
              </a:endParaRPr>
            </a:p>
          </p:txBody>
        </p:sp>
      </p:grpSp>
    </p:spTree>
    <p:extLst>
      <p:ext uri="{BB962C8B-B14F-4D97-AF65-F5344CB8AC3E}">
        <p14:creationId xmlns:p14="http://schemas.microsoft.com/office/powerpoint/2010/main" val="168762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2F3002B7-ED9E-C84F-AD01-D04BD2D5E013}"/>
              </a:ext>
            </a:extLst>
          </p:cNvPr>
          <p:cNvSpPr txBox="1">
            <a:spLocks/>
          </p:cNvSpPr>
          <p:nvPr/>
        </p:nvSpPr>
        <p:spPr>
          <a:xfrm>
            <a:off x="5337766" y="1819739"/>
            <a:ext cx="5082772" cy="3151371"/>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57257D"/>
              </a:buClr>
              <a:buSzPts val="2400"/>
            </a:pPr>
            <a:r>
              <a:rPr lang="es-CO" sz="3600" dirty="0">
                <a:solidFill>
                  <a:schemeClr val="bg1"/>
                </a:solidFill>
                <a:latin typeface="BrownStd Regular Alternate" pitchFamily="2" charset="77"/>
                <a:cs typeface="Times New Roman" panose="02020603050405020304" pitchFamily="18" charset="0"/>
              </a:rPr>
              <a:t>Estrategias</a:t>
            </a:r>
            <a:endParaRPr lang="es-ES" sz="3600" dirty="0">
              <a:solidFill>
                <a:schemeClr val="bg1"/>
              </a:solidFill>
              <a:latin typeface="BrownStd Regular Alternate" pitchFamily="2" charset="77"/>
              <a:cs typeface="Times New Roman" panose="02020603050405020304" pitchFamily="18" charset="0"/>
            </a:endParaRPr>
          </a:p>
        </p:txBody>
      </p:sp>
      <p:pic>
        <p:nvPicPr>
          <p:cNvPr id="6" name="Imagen 5">
            <a:extLst>
              <a:ext uri="{FF2B5EF4-FFF2-40B4-BE49-F238E27FC236}">
                <a16:creationId xmlns:a16="http://schemas.microsoft.com/office/drawing/2014/main" id="{AA7169C4-908B-7E4A-9ED5-F973EFBC2ECC}"/>
              </a:ext>
            </a:extLst>
          </p:cNvPr>
          <p:cNvPicPr>
            <a:picLocks noChangeAspect="1"/>
          </p:cNvPicPr>
          <p:nvPr/>
        </p:nvPicPr>
        <p:blipFill>
          <a:blip r:embed="rId3"/>
          <a:stretch>
            <a:fillRect/>
          </a:stretch>
        </p:blipFill>
        <p:spPr>
          <a:xfrm>
            <a:off x="11976100" y="5791200"/>
            <a:ext cx="215900" cy="1066800"/>
          </a:xfrm>
          <a:prstGeom prst="rect">
            <a:avLst/>
          </a:prstGeom>
        </p:spPr>
      </p:pic>
      <p:pic>
        <p:nvPicPr>
          <p:cNvPr id="7" name="Imagen 6">
            <a:extLst>
              <a:ext uri="{FF2B5EF4-FFF2-40B4-BE49-F238E27FC236}">
                <a16:creationId xmlns:a16="http://schemas.microsoft.com/office/drawing/2014/main" id="{B78EEB3B-33EA-D845-B874-1A8698377428}"/>
              </a:ext>
            </a:extLst>
          </p:cNvPr>
          <p:cNvPicPr>
            <a:picLocks noChangeAspect="1"/>
          </p:cNvPicPr>
          <p:nvPr/>
        </p:nvPicPr>
        <p:blipFill>
          <a:blip r:embed="rId4"/>
          <a:stretch>
            <a:fillRect/>
          </a:stretch>
        </p:blipFill>
        <p:spPr>
          <a:xfrm>
            <a:off x="11985153" y="5454022"/>
            <a:ext cx="165100" cy="241300"/>
          </a:xfrm>
          <a:prstGeom prst="rect">
            <a:avLst/>
          </a:prstGeom>
        </p:spPr>
      </p:pic>
    </p:spTree>
    <p:extLst>
      <p:ext uri="{BB962C8B-B14F-4D97-AF65-F5344CB8AC3E}">
        <p14:creationId xmlns:p14="http://schemas.microsoft.com/office/powerpoint/2010/main" val="2701041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1F22811-8E82-D94C-A1E0-E41CFE8C8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73">
            <a:extLst>
              <a:ext uri="{FF2B5EF4-FFF2-40B4-BE49-F238E27FC236}">
                <a16:creationId xmlns:a16="http://schemas.microsoft.com/office/drawing/2014/main" id="{571861B9-DEA3-BE4E-A20B-BAE5B37218A8}"/>
              </a:ext>
            </a:extLst>
          </p:cNvPr>
          <p:cNvSpPr txBox="1"/>
          <p:nvPr/>
        </p:nvSpPr>
        <p:spPr>
          <a:xfrm>
            <a:off x="650836" y="1874881"/>
            <a:ext cx="4704527" cy="369332"/>
          </a:xfrm>
          <a:prstGeom prst="rect">
            <a:avLst/>
          </a:prstGeom>
          <a:noFill/>
        </p:spPr>
        <p:txBody>
          <a:bodyPr wrap="square" lIns="0" rIns="0" rtlCol="0" anchor="b">
            <a:spAutoFit/>
          </a:bodyPr>
          <a:lstStyle/>
          <a:p>
            <a:r>
              <a:rPr lang="en-US" sz="1800" b="1" noProof="1">
                <a:solidFill>
                  <a:schemeClr val="tx1"/>
                </a:solidFill>
                <a:latin typeface="BrownStd Regular Alternate" pitchFamily="2" charset="77"/>
                <a:cs typeface="Times New Roman" panose="02020603050405020304" pitchFamily="18" charset="0"/>
              </a:rPr>
              <a:t>Resultados fase</a:t>
            </a:r>
            <a:r>
              <a:rPr lang="en-US" sz="1800" b="1" cap="all" noProof="1">
                <a:solidFill>
                  <a:schemeClr val="tx1"/>
                </a:solidFill>
                <a:latin typeface="BrownStd Regular Alternate" pitchFamily="2" charset="77"/>
                <a:cs typeface="Times New Roman" panose="02020603050405020304" pitchFamily="18" charset="0"/>
              </a:rPr>
              <a:t> 3</a:t>
            </a:r>
            <a:endParaRPr lang="en-US" sz="2400" b="1" cap="all" noProof="1">
              <a:latin typeface="BrownStd Regular Alternate" pitchFamily="2" charset="77"/>
              <a:cs typeface="Times New Roman" panose="02020603050405020304" pitchFamily="18" charset="0"/>
            </a:endParaRPr>
          </a:p>
        </p:txBody>
      </p:sp>
      <p:sp>
        <p:nvSpPr>
          <p:cNvPr id="17" name="TextBox 74">
            <a:extLst>
              <a:ext uri="{FF2B5EF4-FFF2-40B4-BE49-F238E27FC236}">
                <a16:creationId xmlns:a16="http://schemas.microsoft.com/office/drawing/2014/main" id="{9720958C-E134-974E-A26A-322CA7209C9E}"/>
              </a:ext>
            </a:extLst>
          </p:cNvPr>
          <p:cNvSpPr txBox="1"/>
          <p:nvPr/>
        </p:nvSpPr>
        <p:spPr>
          <a:xfrm>
            <a:off x="650837" y="2242331"/>
            <a:ext cx="4120340" cy="1938992"/>
          </a:xfrm>
          <a:prstGeom prst="rect">
            <a:avLst/>
          </a:prstGeom>
          <a:noFill/>
        </p:spPr>
        <p:txBody>
          <a:bodyPr wrap="square" lIns="0" rIns="0" rtlCol="0" anchor="t">
            <a:spAutoFit/>
          </a:bodyPr>
          <a:lstStyle/>
          <a:p>
            <a:pPr algn="just"/>
            <a:r>
              <a:rPr lang="es-ES" sz="1200" noProof="1">
                <a:latin typeface="BrownStd Regular Alternate" pitchFamily="2" charset="77"/>
              </a:rPr>
              <a:t>Debido a los resultados obtenidos en la fase uno donde se evidencia la experiencia de la FUAA y del SAEV; así como en los resultados de la fase dos respecto a las actitudes hacia la investigación, conocimiento y uso de las TIC por parte de los estudiantes, surge la necesidad de diseñar estrategias para la incorporación de la investigación formativa en los programas de modalidad virtual por medio de los semilleros de investigación. Para la fase tres,  se diseñaron 4 estrategias que se describen a continuación:</a:t>
            </a:r>
            <a:endParaRPr lang="en-US" sz="1200" noProof="1">
              <a:latin typeface="BrownStd Regular Alternate" pitchFamily="2" charset="77"/>
            </a:endParaRPr>
          </a:p>
        </p:txBody>
      </p:sp>
      <p:sp>
        <p:nvSpPr>
          <p:cNvPr id="2" name="Rectángulo 1">
            <a:extLst>
              <a:ext uri="{FF2B5EF4-FFF2-40B4-BE49-F238E27FC236}">
                <a16:creationId xmlns:a16="http://schemas.microsoft.com/office/drawing/2014/main" id="{8135F7E1-8CED-DD46-A097-900D632DD42E}"/>
              </a:ext>
            </a:extLst>
          </p:cNvPr>
          <p:cNvSpPr/>
          <p:nvPr/>
        </p:nvSpPr>
        <p:spPr>
          <a:xfrm>
            <a:off x="5716133" y="908539"/>
            <a:ext cx="973343" cy="1015663"/>
          </a:xfrm>
          <a:prstGeom prst="rect">
            <a:avLst/>
          </a:prstGeom>
        </p:spPr>
        <p:txBody>
          <a:bodyPr wrap="none">
            <a:spAutoFit/>
          </a:bodyPr>
          <a:lstStyle/>
          <a:p>
            <a:r>
              <a:rPr lang="es-CO" sz="6000" b="1" dirty="0">
                <a:latin typeface="BrownStd Regular Alternate" pitchFamily="2" charset="77"/>
              </a:rPr>
              <a:t>01</a:t>
            </a:r>
          </a:p>
        </p:txBody>
      </p:sp>
      <p:pic>
        <p:nvPicPr>
          <p:cNvPr id="3" name="Imagen 2">
            <a:extLst>
              <a:ext uri="{FF2B5EF4-FFF2-40B4-BE49-F238E27FC236}">
                <a16:creationId xmlns:a16="http://schemas.microsoft.com/office/drawing/2014/main" id="{F5C5375D-CD51-F146-B2E6-95C79811A2CF}"/>
              </a:ext>
            </a:extLst>
          </p:cNvPr>
          <p:cNvPicPr>
            <a:picLocks noChangeAspect="1"/>
          </p:cNvPicPr>
          <p:nvPr/>
        </p:nvPicPr>
        <p:blipFill>
          <a:blip r:embed="rId4"/>
          <a:stretch>
            <a:fillRect/>
          </a:stretch>
        </p:blipFill>
        <p:spPr>
          <a:xfrm>
            <a:off x="5725186" y="1400100"/>
            <a:ext cx="787400" cy="279400"/>
          </a:xfrm>
          <a:prstGeom prst="rect">
            <a:avLst/>
          </a:prstGeom>
        </p:spPr>
      </p:pic>
      <p:sp>
        <p:nvSpPr>
          <p:cNvPr id="4" name="Rectángulo 3">
            <a:extLst>
              <a:ext uri="{FF2B5EF4-FFF2-40B4-BE49-F238E27FC236}">
                <a16:creationId xmlns:a16="http://schemas.microsoft.com/office/drawing/2014/main" id="{7EB17525-88A0-FF41-A487-DB8AAEDCC1E5}"/>
              </a:ext>
            </a:extLst>
          </p:cNvPr>
          <p:cNvSpPr/>
          <p:nvPr/>
        </p:nvSpPr>
        <p:spPr>
          <a:xfrm>
            <a:off x="6698529" y="1033169"/>
            <a:ext cx="4828515" cy="646331"/>
          </a:xfrm>
          <a:prstGeom prst="rect">
            <a:avLst/>
          </a:prstGeom>
        </p:spPr>
        <p:txBody>
          <a:bodyPr wrap="square">
            <a:spAutoFit/>
          </a:bodyPr>
          <a:lstStyle/>
          <a:p>
            <a:r>
              <a:rPr lang="es-CO" b="1" dirty="0">
                <a:latin typeface="BrownStd Regular Alternate" pitchFamily="2" charset="77"/>
              </a:rPr>
              <a:t>Estrategia: Documentación de políticas y procedimientos</a:t>
            </a:r>
            <a:r>
              <a:rPr lang="en-US" noProof="1">
                <a:latin typeface="BrownStd Regular Alternate" pitchFamily="2" charset="77"/>
              </a:rPr>
              <a:t>. </a:t>
            </a:r>
          </a:p>
        </p:txBody>
      </p:sp>
      <p:sp>
        <p:nvSpPr>
          <p:cNvPr id="21" name="Rectángulo 20">
            <a:extLst>
              <a:ext uri="{FF2B5EF4-FFF2-40B4-BE49-F238E27FC236}">
                <a16:creationId xmlns:a16="http://schemas.microsoft.com/office/drawing/2014/main" id="{8305EB78-6070-424D-B192-7922A26EA46D}"/>
              </a:ext>
            </a:extLst>
          </p:cNvPr>
          <p:cNvSpPr/>
          <p:nvPr/>
        </p:nvSpPr>
        <p:spPr>
          <a:xfrm>
            <a:off x="5707080" y="1983058"/>
            <a:ext cx="1066318" cy="1015663"/>
          </a:xfrm>
          <a:prstGeom prst="rect">
            <a:avLst/>
          </a:prstGeom>
        </p:spPr>
        <p:txBody>
          <a:bodyPr wrap="none">
            <a:spAutoFit/>
          </a:bodyPr>
          <a:lstStyle/>
          <a:p>
            <a:r>
              <a:rPr lang="es-CO" sz="6000" b="1" dirty="0">
                <a:latin typeface="BrownStd Regular Alternate" pitchFamily="2" charset="77"/>
              </a:rPr>
              <a:t>02</a:t>
            </a:r>
          </a:p>
        </p:txBody>
      </p:sp>
      <p:pic>
        <p:nvPicPr>
          <p:cNvPr id="22" name="Imagen 21">
            <a:extLst>
              <a:ext uri="{FF2B5EF4-FFF2-40B4-BE49-F238E27FC236}">
                <a16:creationId xmlns:a16="http://schemas.microsoft.com/office/drawing/2014/main" id="{45D56DC8-8297-2940-88DA-C7B81FB8661F}"/>
              </a:ext>
            </a:extLst>
          </p:cNvPr>
          <p:cNvPicPr>
            <a:picLocks noChangeAspect="1"/>
          </p:cNvPicPr>
          <p:nvPr/>
        </p:nvPicPr>
        <p:blipFill>
          <a:blip r:embed="rId4"/>
          <a:stretch>
            <a:fillRect/>
          </a:stretch>
        </p:blipFill>
        <p:spPr>
          <a:xfrm>
            <a:off x="5716133" y="2474619"/>
            <a:ext cx="787400" cy="279400"/>
          </a:xfrm>
          <a:prstGeom prst="rect">
            <a:avLst/>
          </a:prstGeom>
        </p:spPr>
      </p:pic>
      <p:sp>
        <p:nvSpPr>
          <p:cNvPr id="23" name="Rectángulo 22">
            <a:extLst>
              <a:ext uri="{FF2B5EF4-FFF2-40B4-BE49-F238E27FC236}">
                <a16:creationId xmlns:a16="http://schemas.microsoft.com/office/drawing/2014/main" id="{9BE94C13-F83E-CC47-BF85-7D30893D60FF}"/>
              </a:ext>
            </a:extLst>
          </p:cNvPr>
          <p:cNvSpPr/>
          <p:nvPr/>
        </p:nvSpPr>
        <p:spPr>
          <a:xfrm>
            <a:off x="6689476" y="2107688"/>
            <a:ext cx="4828515" cy="646331"/>
          </a:xfrm>
          <a:prstGeom prst="rect">
            <a:avLst/>
          </a:prstGeom>
        </p:spPr>
        <p:txBody>
          <a:bodyPr wrap="square">
            <a:spAutoFit/>
          </a:bodyPr>
          <a:lstStyle/>
          <a:p>
            <a:r>
              <a:rPr lang="es-CO" b="1" dirty="0">
                <a:latin typeface="BrownStd Regular Alternate" pitchFamily="2" charset="77"/>
              </a:rPr>
              <a:t>Estrategia: Garantizar el uso de los recursos tecnológicos</a:t>
            </a:r>
            <a:r>
              <a:rPr lang="en-US" noProof="1">
                <a:latin typeface="BrownStd Regular Alternate" pitchFamily="2" charset="77"/>
              </a:rPr>
              <a:t>. </a:t>
            </a:r>
          </a:p>
        </p:txBody>
      </p:sp>
      <p:sp>
        <p:nvSpPr>
          <p:cNvPr id="24" name="Rectángulo 23">
            <a:extLst>
              <a:ext uri="{FF2B5EF4-FFF2-40B4-BE49-F238E27FC236}">
                <a16:creationId xmlns:a16="http://schemas.microsoft.com/office/drawing/2014/main" id="{069C3875-D6B0-3045-9E5D-C9D0BD842830}"/>
              </a:ext>
            </a:extLst>
          </p:cNvPr>
          <p:cNvSpPr/>
          <p:nvPr/>
        </p:nvSpPr>
        <p:spPr>
          <a:xfrm>
            <a:off x="5716133" y="3040052"/>
            <a:ext cx="1087157" cy="1015663"/>
          </a:xfrm>
          <a:prstGeom prst="rect">
            <a:avLst/>
          </a:prstGeom>
        </p:spPr>
        <p:txBody>
          <a:bodyPr wrap="none">
            <a:spAutoFit/>
          </a:bodyPr>
          <a:lstStyle/>
          <a:p>
            <a:r>
              <a:rPr lang="es-CO" sz="6000" b="1" dirty="0">
                <a:latin typeface="BrownStd Regular Alternate" pitchFamily="2" charset="77"/>
              </a:rPr>
              <a:t>03</a:t>
            </a:r>
          </a:p>
        </p:txBody>
      </p:sp>
      <p:pic>
        <p:nvPicPr>
          <p:cNvPr id="25" name="Imagen 24">
            <a:extLst>
              <a:ext uri="{FF2B5EF4-FFF2-40B4-BE49-F238E27FC236}">
                <a16:creationId xmlns:a16="http://schemas.microsoft.com/office/drawing/2014/main" id="{8BBDADD5-4F03-E44B-BD92-F5A46D18013E}"/>
              </a:ext>
            </a:extLst>
          </p:cNvPr>
          <p:cNvPicPr>
            <a:picLocks noChangeAspect="1"/>
          </p:cNvPicPr>
          <p:nvPr/>
        </p:nvPicPr>
        <p:blipFill>
          <a:blip r:embed="rId4"/>
          <a:stretch>
            <a:fillRect/>
          </a:stretch>
        </p:blipFill>
        <p:spPr>
          <a:xfrm>
            <a:off x="5725186" y="3531613"/>
            <a:ext cx="787400" cy="279400"/>
          </a:xfrm>
          <a:prstGeom prst="rect">
            <a:avLst/>
          </a:prstGeom>
        </p:spPr>
      </p:pic>
      <p:sp>
        <p:nvSpPr>
          <p:cNvPr id="26" name="Rectángulo 25">
            <a:extLst>
              <a:ext uri="{FF2B5EF4-FFF2-40B4-BE49-F238E27FC236}">
                <a16:creationId xmlns:a16="http://schemas.microsoft.com/office/drawing/2014/main" id="{D3629804-18F5-EE4B-BDE0-FD2D27316030}"/>
              </a:ext>
            </a:extLst>
          </p:cNvPr>
          <p:cNvSpPr/>
          <p:nvPr/>
        </p:nvSpPr>
        <p:spPr>
          <a:xfrm>
            <a:off x="6698529" y="3164682"/>
            <a:ext cx="4828515" cy="646331"/>
          </a:xfrm>
          <a:prstGeom prst="rect">
            <a:avLst/>
          </a:prstGeom>
        </p:spPr>
        <p:txBody>
          <a:bodyPr wrap="square">
            <a:spAutoFit/>
          </a:bodyPr>
          <a:lstStyle/>
          <a:p>
            <a:r>
              <a:rPr lang="es-CO" b="1" dirty="0">
                <a:latin typeface="BrownStd Regular Alternate" pitchFamily="2" charset="77"/>
              </a:rPr>
              <a:t>Estrategia: Diseño de estrategias didácticas</a:t>
            </a:r>
            <a:r>
              <a:rPr lang="en-US" noProof="1">
                <a:latin typeface="BrownStd Regular Alternate" pitchFamily="2" charset="77"/>
              </a:rPr>
              <a:t>. </a:t>
            </a:r>
          </a:p>
        </p:txBody>
      </p:sp>
      <p:sp>
        <p:nvSpPr>
          <p:cNvPr id="27" name="Rectángulo 26">
            <a:extLst>
              <a:ext uri="{FF2B5EF4-FFF2-40B4-BE49-F238E27FC236}">
                <a16:creationId xmlns:a16="http://schemas.microsoft.com/office/drawing/2014/main" id="{63846289-38F6-BD41-9F9F-102BF49A8231}"/>
              </a:ext>
            </a:extLst>
          </p:cNvPr>
          <p:cNvSpPr/>
          <p:nvPr/>
        </p:nvSpPr>
        <p:spPr>
          <a:xfrm>
            <a:off x="5725186" y="4111358"/>
            <a:ext cx="1119217" cy="1015663"/>
          </a:xfrm>
          <a:prstGeom prst="rect">
            <a:avLst/>
          </a:prstGeom>
        </p:spPr>
        <p:txBody>
          <a:bodyPr wrap="none">
            <a:spAutoFit/>
          </a:bodyPr>
          <a:lstStyle/>
          <a:p>
            <a:r>
              <a:rPr lang="es-CO" sz="6000" b="1" dirty="0">
                <a:latin typeface="BrownStd Regular Alternate" pitchFamily="2" charset="77"/>
              </a:rPr>
              <a:t>04</a:t>
            </a:r>
          </a:p>
        </p:txBody>
      </p:sp>
      <p:pic>
        <p:nvPicPr>
          <p:cNvPr id="28" name="Imagen 27">
            <a:extLst>
              <a:ext uri="{FF2B5EF4-FFF2-40B4-BE49-F238E27FC236}">
                <a16:creationId xmlns:a16="http://schemas.microsoft.com/office/drawing/2014/main" id="{FDFBD5DC-0759-C84B-8BD1-C4F6E939880A}"/>
              </a:ext>
            </a:extLst>
          </p:cNvPr>
          <p:cNvPicPr>
            <a:picLocks noChangeAspect="1"/>
          </p:cNvPicPr>
          <p:nvPr/>
        </p:nvPicPr>
        <p:blipFill>
          <a:blip r:embed="rId4"/>
          <a:stretch>
            <a:fillRect/>
          </a:stretch>
        </p:blipFill>
        <p:spPr>
          <a:xfrm>
            <a:off x="5734239" y="4602919"/>
            <a:ext cx="787400" cy="279400"/>
          </a:xfrm>
          <a:prstGeom prst="rect">
            <a:avLst/>
          </a:prstGeom>
        </p:spPr>
      </p:pic>
      <p:sp>
        <p:nvSpPr>
          <p:cNvPr id="29" name="Rectángulo 28">
            <a:extLst>
              <a:ext uri="{FF2B5EF4-FFF2-40B4-BE49-F238E27FC236}">
                <a16:creationId xmlns:a16="http://schemas.microsoft.com/office/drawing/2014/main" id="{CC32E10F-1F24-2143-9A7D-BF9DE36EFE3E}"/>
              </a:ext>
            </a:extLst>
          </p:cNvPr>
          <p:cNvSpPr/>
          <p:nvPr/>
        </p:nvSpPr>
        <p:spPr>
          <a:xfrm>
            <a:off x="6707582" y="4235988"/>
            <a:ext cx="4828515" cy="646331"/>
          </a:xfrm>
          <a:prstGeom prst="rect">
            <a:avLst/>
          </a:prstGeom>
        </p:spPr>
        <p:txBody>
          <a:bodyPr wrap="square">
            <a:spAutoFit/>
          </a:bodyPr>
          <a:lstStyle/>
          <a:p>
            <a:r>
              <a:rPr lang="es-CO" b="1" dirty="0">
                <a:latin typeface="BrownStd Regular Alternate" pitchFamily="2" charset="77"/>
              </a:rPr>
              <a:t>Estrategia: Divulgación de resultados de investigación</a:t>
            </a:r>
            <a:r>
              <a:rPr lang="en-US" noProof="1">
                <a:latin typeface="BrownStd Regular Alternate" pitchFamily="2" charset="77"/>
              </a:rPr>
              <a:t>. </a:t>
            </a:r>
          </a:p>
        </p:txBody>
      </p:sp>
    </p:spTree>
    <p:extLst>
      <p:ext uri="{BB962C8B-B14F-4D97-AF65-F5344CB8AC3E}">
        <p14:creationId xmlns:p14="http://schemas.microsoft.com/office/powerpoint/2010/main" val="155890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2F3002B7-ED9E-C84F-AD01-D04BD2D5E013}"/>
              </a:ext>
            </a:extLst>
          </p:cNvPr>
          <p:cNvSpPr txBox="1">
            <a:spLocks/>
          </p:cNvSpPr>
          <p:nvPr/>
        </p:nvSpPr>
        <p:spPr>
          <a:xfrm>
            <a:off x="5328713" y="2544019"/>
            <a:ext cx="4566719" cy="1693768"/>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solidFill>
                  <a:schemeClr val="bg1"/>
                </a:solidFill>
                <a:latin typeface="BrownStd Regular Alternate" pitchFamily="2" charset="77"/>
                <a:cs typeface="Times New Roman" panose="02020603050405020304" pitchFamily="18" charset="0"/>
              </a:rPr>
              <a:t>Retos de la educación superior modalidad virtual</a:t>
            </a:r>
            <a:endParaRPr lang="en-US" sz="3600" dirty="0">
              <a:solidFill>
                <a:schemeClr val="bg1"/>
              </a:solidFill>
              <a:latin typeface="BrownStd Regular Alternate" pitchFamily="2" charset="77"/>
              <a:cs typeface="Times New Roman" panose="02020603050405020304" pitchFamily="18" charset="0"/>
            </a:endParaRPr>
          </a:p>
        </p:txBody>
      </p:sp>
      <p:pic>
        <p:nvPicPr>
          <p:cNvPr id="6" name="Imagen 5">
            <a:extLst>
              <a:ext uri="{FF2B5EF4-FFF2-40B4-BE49-F238E27FC236}">
                <a16:creationId xmlns:a16="http://schemas.microsoft.com/office/drawing/2014/main" id="{AA7169C4-908B-7E4A-9ED5-F973EFBC2ECC}"/>
              </a:ext>
            </a:extLst>
          </p:cNvPr>
          <p:cNvPicPr>
            <a:picLocks noChangeAspect="1"/>
          </p:cNvPicPr>
          <p:nvPr/>
        </p:nvPicPr>
        <p:blipFill>
          <a:blip r:embed="rId3"/>
          <a:stretch>
            <a:fillRect/>
          </a:stretch>
        </p:blipFill>
        <p:spPr>
          <a:xfrm>
            <a:off x="11976100" y="5791200"/>
            <a:ext cx="215900" cy="1066800"/>
          </a:xfrm>
          <a:prstGeom prst="rect">
            <a:avLst/>
          </a:prstGeom>
        </p:spPr>
      </p:pic>
      <p:pic>
        <p:nvPicPr>
          <p:cNvPr id="7" name="Imagen 6">
            <a:extLst>
              <a:ext uri="{FF2B5EF4-FFF2-40B4-BE49-F238E27FC236}">
                <a16:creationId xmlns:a16="http://schemas.microsoft.com/office/drawing/2014/main" id="{B78EEB3B-33EA-D845-B874-1A8698377428}"/>
              </a:ext>
            </a:extLst>
          </p:cNvPr>
          <p:cNvPicPr>
            <a:picLocks noChangeAspect="1"/>
          </p:cNvPicPr>
          <p:nvPr/>
        </p:nvPicPr>
        <p:blipFill>
          <a:blip r:embed="rId4"/>
          <a:stretch>
            <a:fillRect/>
          </a:stretch>
        </p:blipFill>
        <p:spPr>
          <a:xfrm>
            <a:off x="11985153" y="5454022"/>
            <a:ext cx="165100" cy="241300"/>
          </a:xfrm>
          <a:prstGeom prst="rect">
            <a:avLst/>
          </a:prstGeom>
        </p:spPr>
      </p:pic>
    </p:spTree>
    <p:extLst>
      <p:ext uri="{BB962C8B-B14F-4D97-AF65-F5344CB8AC3E}">
        <p14:creationId xmlns:p14="http://schemas.microsoft.com/office/powerpoint/2010/main" val="3808901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1F22811-8E82-D94C-A1E0-E41CFE8C8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Imagen 17">
            <a:extLst>
              <a:ext uri="{FF2B5EF4-FFF2-40B4-BE49-F238E27FC236}">
                <a16:creationId xmlns:a16="http://schemas.microsoft.com/office/drawing/2014/main" id="{745BC719-2265-DE46-91FE-AA6AD5E77131}"/>
              </a:ext>
            </a:extLst>
          </p:cNvPr>
          <p:cNvPicPr>
            <a:picLocks noChangeAspect="1"/>
          </p:cNvPicPr>
          <p:nvPr/>
        </p:nvPicPr>
        <p:blipFill>
          <a:blip r:embed="rId4"/>
          <a:stretch>
            <a:fillRect/>
          </a:stretch>
        </p:blipFill>
        <p:spPr>
          <a:xfrm>
            <a:off x="852487" y="1827811"/>
            <a:ext cx="10487025" cy="3057525"/>
          </a:xfrm>
          <a:prstGeom prst="rect">
            <a:avLst/>
          </a:prstGeom>
        </p:spPr>
      </p:pic>
      <p:pic>
        <p:nvPicPr>
          <p:cNvPr id="31" name="Imagen 30">
            <a:extLst>
              <a:ext uri="{FF2B5EF4-FFF2-40B4-BE49-F238E27FC236}">
                <a16:creationId xmlns:a16="http://schemas.microsoft.com/office/drawing/2014/main" id="{2C607701-7341-3143-87A3-E6EFC0EF0151}"/>
              </a:ext>
            </a:extLst>
          </p:cNvPr>
          <p:cNvPicPr>
            <a:picLocks noChangeAspect="1"/>
          </p:cNvPicPr>
          <p:nvPr/>
        </p:nvPicPr>
        <p:blipFill>
          <a:blip r:embed="rId5"/>
          <a:stretch>
            <a:fillRect/>
          </a:stretch>
        </p:blipFill>
        <p:spPr>
          <a:xfrm>
            <a:off x="1047483" y="528754"/>
            <a:ext cx="787400" cy="279400"/>
          </a:xfrm>
          <a:prstGeom prst="rect">
            <a:avLst/>
          </a:prstGeom>
        </p:spPr>
      </p:pic>
      <p:sp>
        <p:nvSpPr>
          <p:cNvPr id="32" name="Rectángulo 31">
            <a:extLst>
              <a:ext uri="{FF2B5EF4-FFF2-40B4-BE49-F238E27FC236}">
                <a16:creationId xmlns:a16="http://schemas.microsoft.com/office/drawing/2014/main" id="{86685A21-1CE9-7043-A033-3A98F8430139}"/>
              </a:ext>
            </a:extLst>
          </p:cNvPr>
          <p:cNvSpPr/>
          <p:nvPr/>
        </p:nvSpPr>
        <p:spPr>
          <a:xfrm>
            <a:off x="1834883" y="532384"/>
            <a:ext cx="8024341" cy="369332"/>
          </a:xfrm>
          <a:prstGeom prst="rect">
            <a:avLst/>
          </a:prstGeom>
        </p:spPr>
        <p:txBody>
          <a:bodyPr wrap="square">
            <a:spAutoFit/>
          </a:bodyPr>
          <a:lstStyle/>
          <a:p>
            <a:r>
              <a:rPr lang="es-CO" b="1" dirty="0">
                <a:latin typeface="BrownStd Regular Alternate" pitchFamily="2" charset="77"/>
                <a:cs typeface="Times New Roman" panose="02020603050405020304" pitchFamily="18" charset="0"/>
              </a:rPr>
              <a:t>Estrategia 2 : Garantizar el uso de los recursos tecnológicos</a:t>
            </a:r>
            <a:endParaRPr lang="es-CO" dirty="0">
              <a:latin typeface="BrownStd Regular Alternate" pitchFamily="2" charset="77"/>
              <a:cs typeface="Times New Roman" panose="02020603050405020304" pitchFamily="18" charset="0"/>
            </a:endParaRPr>
          </a:p>
        </p:txBody>
      </p:sp>
      <p:cxnSp>
        <p:nvCxnSpPr>
          <p:cNvPr id="7" name="Conector recto 6">
            <a:extLst>
              <a:ext uri="{FF2B5EF4-FFF2-40B4-BE49-F238E27FC236}">
                <a16:creationId xmlns:a16="http://schemas.microsoft.com/office/drawing/2014/main" id="{02E94B13-2865-E74F-9484-B326B025F748}"/>
              </a:ext>
            </a:extLst>
          </p:cNvPr>
          <p:cNvCxnSpPr>
            <a:cxnSpLocks/>
          </p:cNvCxnSpPr>
          <p:nvPr/>
        </p:nvCxnSpPr>
        <p:spPr>
          <a:xfrm>
            <a:off x="950614" y="977774"/>
            <a:ext cx="104567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737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1F22811-8E82-D94C-A1E0-E41CFE8C8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Imagen 30">
            <a:extLst>
              <a:ext uri="{FF2B5EF4-FFF2-40B4-BE49-F238E27FC236}">
                <a16:creationId xmlns:a16="http://schemas.microsoft.com/office/drawing/2014/main" id="{2C607701-7341-3143-87A3-E6EFC0EF0151}"/>
              </a:ext>
            </a:extLst>
          </p:cNvPr>
          <p:cNvPicPr>
            <a:picLocks noChangeAspect="1"/>
          </p:cNvPicPr>
          <p:nvPr/>
        </p:nvPicPr>
        <p:blipFill>
          <a:blip r:embed="rId4"/>
          <a:stretch>
            <a:fillRect/>
          </a:stretch>
        </p:blipFill>
        <p:spPr>
          <a:xfrm>
            <a:off x="1047483" y="528754"/>
            <a:ext cx="787400" cy="279400"/>
          </a:xfrm>
          <a:prstGeom prst="rect">
            <a:avLst/>
          </a:prstGeom>
        </p:spPr>
      </p:pic>
      <p:sp>
        <p:nvSpPr>
          <p:cNvPr id="32" name="Rectángulo 31">
            <a:extLst>
              <a:ext uri="{FF2B5EF4-FFF2-40B4-BE49-F238E27FC236}">
                <a16:creationId xmlns:a16="http://schemas.microsoft.com/office/drawing/2014/main" id="{86685A21-1CE9-7043-A033-3A98F8430139}"/>
              </a:ext>
            </a:extLst>
          </p:cNvPr>
          <p:cNvSpPr/>
          <p:nvPr/>
        </p:nvSpPr>
        <p:spPr>
          <a:xfrm>
            <a:off x="1834883" y="532384"/>
            <a:ext cx="8024341" cy="369332"/>
          </a:xfrm>
          <a:prstGeom prst="rect">
            <a:avLst/>
          </a:prstGeom>
        </p:spPr>
        <p:txBody>
          <a:bodyPr wrap="square">
            <a:spAutoFit/>
          </a:bodyPr>
          <a:lstStyle/>
          <a:p>
            <a:r>
              <a:rPr lang="es-ES" b="1" dirty="0">
                <a:latin typeface="BrownStd Regular Alternate" pitchFamily="2" charset="77"/>
                <a:cs typeface="Times New Roman" panose="02020603050405020304" pitchFamily="18" charset="0"/>
              </a:rPr>
              <a:t>Estrategia 3: Diseño de estrategias didácticas</a:t>
            </a:r>
            <a:endParaRPr lang="es-CO" b="1" dirty="0">
              <a:latin typeface="BrownStd Regular Alternate" pitchFamily="2" charset="77"/>
              <a:cs typeface="Times New Roman" panose="02020603050405020304" pitchFamily="18" charset="0"/>
            </a:endParaRPr>
          </a:p>
        </p:txBody>
      </p:sp>
      <p:cxnSp>
        <p:nvCxnSpPr>
          <p:cNvPr id="7" name="Conector recto 6">
            <a:extLst>
              <a:ext uri="{FF2B5EF4-FFF2-40B4-BE49-F238E27FC236}">
                <a16:creationId xmlns:a16="http://schemas.microsoft.com/office/drawing/2014/main" id="{02E94B13-2865-E74F-9484-B326B025F748}"/>
              </a:ext>
            </a:extLst>
          </p:cNvPr>
          <p:cNvCxnSpPr>
            <a:cxnSpLocks/>
          </p:cNvCxnSpPr>
          <p:nvPr/>
        </p:nvCxnSpPr>
        <p:spPr>
          <a:xfrm>
            <a:off x="950614" y="977774"/>
            <a:ext cx="104567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2" descr="https://lh3.googleusercontent.com/D_FfX-PLxUs8Xz_fmlWmEiPi27GjtZQsxy3chgxOr44BzNJfL37IyfPwMuHnUukZa8jvlhBi5It9TSM5eODoeOFwR2cRqWNTMztyEsPPXMFE24cYF_vvKm0f9AoXFiOp5S84FtlYUUZ5tKtu">
            <a:extLst>
              <a:ext uri="{FF2B5EF4-FFF2-40B4-BE49-F238E27FC236}">
                <a16:creationId xmlns:a16="http://schemas.microsoft.com/office/drawing/2014/main" id="{66CE1DD8-F70C-6A48-A10D-D1B44A5DE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872" y="1265831"/>
            <a:ext cx="8211493" cy="4580151"/>
          </a:xfrm>
          <a:prstGeom prst="rect">
            <a:avLst/>
          </a:prstGeom>
          <a:ln w="254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8409C222-F8A6-C348-83DE-98048A01D5A6}"/>
              </a:ext>
            </a:extLst>
          </p:cNvPr>
          <p:cNvSpPr/>
          <p:nvPr/>
        </p:nvSpPr>
        <p:spPr>
          <a:xfrm>
            <a:off x="224642" y="2484163"/>
            <a:ext cx="2587806" cy="2092881"/>
          </a:xfrm>
          <a:prstGeom prst="rect">
            <a:avLst/>
          </a:prstGeom>
        </p:spPr>
        <p:txBody>
          <a:bodyPr wrap="square">
            <a:spAutoFit/>
          </a:bodyPr>
          <a:lstStyle/>
          <a:p>
            <a:r>
              <a:rPr lang="es-ES" sz="1300" dirty="0">
                <a:latin typeface="BrownStd Regular Alternate" pitchFamily="2" charset="77"/>
              </a:rPr>
              <a:t>El plan de formación para el desarrollo en investigación formativa debe prospectar la elaboración de recursos pedagógicos (v.g. videos, presentaciones power point, lecturas), actividades evaluativas (v.g. talleres, foros), evaluación y seguimiento, entre otros.</a:t>
            </a:r>
            <a:endParaRPr lang="es-CO" sz="1300" dirty="0">
              <a:latin typeface="BrownStd Regular Alternate" pitchFamily="2" charset="77"/>
            </a:endParaRPr>
          </a:p>
        </p:txBody>
      </p:sp>
      <p:sp>
        <p:nvSpPr>
          <p:cNvPr id="4" name="Rectángulo 3">
            <a:extLst>
              <a:ext uri="{FF2B5EF4-FFF2-40B4-BE49-F238E27FC236}">
                <a16:creationId xmlns:a16="http://schemas.microsoft.com/office/drawing/2014/main" id="{C6C860F5-6399-3C40-AF40-9C3C49AE9B54}"/>
              </a:ext>
            </a:extLst>
          </p:cNvPr>
          <p:cNvSpPr/>
          <p:nvPr/>
        </p:nvSpPr>
        <p:spPr>
          <a:xfrm>
            <a:off x="3195872" y="1265831"/>
            <a:ext cx="8211493" cy="4580151"/>
          </a:xfrm>
          <a:prstGeom prst="rect">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77754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2F3002B7-ED9E-C84F-AD01-D04BD2D5E013}"/>
              </a:ext>
            </a:extLst>
          </p:cNvPr>
          <p:cNvSpPr txBox="1">
            <a:spLocks/>
          </p:cNvSpPr>
          <p:nvPr/>
        </p:nvSpPr>
        <p:spPr>
          <a:xfrm>
            <a:off x="5337766" y="1819739"/>
            <a:ext cx="5082772" cy="3151371"/>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57257D"/>
              </a:buClr>
              <a:buSzPts val="2400"/>
            </a:pPr>
            <a:r>
              <a:rPr lang="es-CO" sz="3600" dirty="0">
                <a:solidFill>
                  <a:schemeClr val="bg1"/>
                </a:solidFill>
                <a:latin typeface="BrownStd Regular Alternate" pitchFamily="2" charset="77"/>
                <a:cs typeface="Times New Roman" panose="02020603050405020304" pitchFamily="18" charset="0"/>
              </a:rPr>
              <a:t>Conclusiones</a:t>
            </a:r>
            <a:endParaRPr lang="es-ES" sz="3600" dirty="0">
              <a:solidFill>
                <a:schemeClr val="bg1"/>
              </a:solidFill>
              <a:latin typeface="BrownStd Regular Alternate" pitchFamily="2" charset="77"/>
              <a:cs typeface="Times New Roman" panose="02020603050405020304" pitchFamily="18" charset="0"/>
            </a:endParaRPr>
          </a:p>
        </p:txBody>
      </p:sp>
      <p:pic>
        <p:nvPicPr>
          <p:cNvPr id="6" name="Imagen 5">
            <a:extLst>
              <a:ext uri="{FF2B5EF4-FFF2-40B4-BE49-F238E27FC236}">
                <a16:creationId xmlns:a16="http://schemas.microsoft.com/office/drawing/2014/main" id="{AA7169C4-908B-7E4A-9ED5-F973EFBC2ECC}"/>
              </a:ext>
            </a:extLst>
          </p:cNvPr>
          <p:cNvPicPr>
            <a:picLocks noChangeAspect="1"/>
          </p:cNvPicPr>
          <p:nvPr/>
        </p:nvPicPr>
        <p:blipFill>
          <a:blip r:embed="rId3"/>
          <a:stretch>
            <a:fillRect/>
          </a:stretch>
        </p:blipFill>
        <p:spPr>
          <a:xfrm>
            <a:off x="11976100" y="5791200"/>
            <a:ext cx="215900" cy="1066800"/>
          </a:xfrm>
          <a:prstGeom prst="rect">
            <a:avLst/>
          </a:prstGeom>
        </p:spPr>
      </p:pic>
      <p:pic>
        <p:nvPicPr>
          <p:cNvPr id="7" name="Imagen 6">
            <a:extLst>
              <a:ext uri="{FF2B5EF4-FFF2-40B4-BE49-F238E27FC236}">
                <a16:creationId xmlns:a16="http://schemas.microsoft.com/office/drawing/2014/main" id="{B78EEB3B-33EA-D845-B874-1A8698377428}"/>
              </a:ext>
            </a:extLst>
          </p:cNvPr>
          <p:cNvPicPr>
            <a:picLocks noChangeAspect="1"/>
          </p:cNvPicPr>
          <p:nvPr/>
        </p:nvPicPr>
        <p:blipFill>
          <a:blip r:embed="rId4"/>
          <a:stretch>
            <a:fillRect/>
          </a:stretch>
        </p:blipFill>
        <p:spPr>
          <a:xfrm>
            <a:off x="11985153" y="5454022"/>
            <a:ext cx="165100" cy="241300"/>
          </a:xfrm>
          <a:prstGeom prst="rect">
            <a:avLst/>
          </a:prstGeom>
        </p:spPr>
      </p:pic>
    </p:spTree>
    <p:extLst>
      <p:ext uri="{BB962C8B-B14F-4D97-AF65-F5344CB8AC3E}">
        <p14:creationId xmlns:p14="http://schemas.microsoft.com/office/powerpoint/2010/main" val="247028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1F22811-8E82-D94C-A1E0-E41CFE8C8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upo 9">
            <a:extLst>
              <a:ext uri="{FF2B5EF4-FFF2-40B4-BE49-F238E27FC236}">
                <a16:creationId xmlns:a16="http://schemas.microsoft.com/office/drawing/2014/main" id="{684EAFB1-85F2-114E-B6F0-8CB4CB2D4748}"/>
              </a:ext>
            </a:extLst>
          </p:cNvPr>
          <p:cNvGrpSpPr/>
          <p:nvPr/>
        </p:nvGrpSpPr>
        <p:grpSpPr>
          <a:xfrm>
            <a:off x="937633" y="796106"/>
            <a:ext cx="10515909" cy="4810828"/>
            <a:chOff x="-420235" y="1721797"/>
            <a:chExt cx="9863551" cy="4810828"/>
          </a:xfrm>
        </p:grpSpPr>
        <p:sp>
          <p:nvSpPr>
            <p:cNvPr id="11" name="Rectangle 81">
              <a:extLst>
                <a:ext uri="{FF2B5EF4-FFF2-40B4-BE49-F238E27FC236}">
                  <a16:creationId xmlns:a16="http://schemas.microsoft.com/office/drawing/2014/main" id="{8584A938-5D82-A147-B791-3F4DC5D82354}"/>
                </a:ext>
              </a:extLst>
            </p:cNvPr>
            <p:cNvSpPr/>
            <p:nvPr/>
          </p:nvSpPr>
          <p:spPr>
            <a:xfrm rot="10800000">
              <a:off x="2854037" y="2049216"/>
              <a:ext cx="284018" cy="1603664"/>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BrownStd Regular Alternate" pitchFamily="2" charset="77"/>
              </a:endParaRPr>
            </a:p>
          </p:txBody>
        </p:sp>
        <p:sp>
          <p:nvSpPr>
            <p:cNvPr id="12" name="Oval 2">
              <a:extLst>
                <a:ext uri="{FF2B5EF4-FFF2-40B4-BE49-F238E27FC236}">
                  <a16:creationId xmlns:a16="http://schemas.microsoft.com/office/drawing/2014/main" id="{0F48ABA2-1AE8-9345-9B2A-736CD37A8AA4}"/>
                </a:ext>
              </a:extLst>
            </p:cNvPr>
            <p:cNvSpPr/>
            <p:nvPr/>
          </p:nvSpPr>
          <p:spPr>
            <a:xfrm>
              <a:off x="2854038" y="2049217"/>
              <a:ext cx="3207327" cy="3207327"/>
            </a:xfrm>
            <a:prstGeom prst="ellipse">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BrownStd Regular Alternate" pitchFamily="2" charset="77"/>
              </a:endParaRPr>
            </a:p>
          </p:txBody>
        </p:sp>
        <p:sp>
          <p:nvSpPr>
            <p:cNvPr id="13" name="Rectangle 79">
              <a:extLst>
                <a:ext uri="{FF2B5EF4-FFF2-40B4-BE49-F238E27FC236}">
                  <a16:creationId xmlns:a16="http://schemas.microsoft.com/office/drawing/2014/main" id="{41DF3D67-D40E-A340-ACDA-F2E86B59190D}"/>
                </a:ext>
              </a:extLst>
            </p:cNvPr>
            <p:cNvSpPr/>
            <p:nvPr/>
          </p:nvSpPr>
          <p:spPr>
            <a:xfrm rot="16200000">
              <a:off x="5453497" y="1337928"/>
              <a:ext cx="284018" cy="2275607"/>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BrownStd Regular Alternate" pitchFamily="2" charset="77"/>
              </a:endParaRPr>
            </a:p>
          </p:txBody>
        </p:sp>
        <p:sp>
          <p:nvSpPr>
            <p:cNvPr id="14" name="Oval 33">
              <a:extLst>
                <a:ext uri="{FF2B5EF4-FFF2-40B4-BE49-F238E27FC236}">
                  <a16:creationId xmlns:a16="http://schemas.microsoft.com/office/drawing/2014/main" id="{E0DEA4FC-8D07-4A4B-A774-EDB2FD9CF11B}"/>
                </a:ext>
              </a:extLst>
            </p:cNvPr>
            <p:cNvSpPr/>
            <p:nvPr/>
          </p:nvSpPr>
          <p:spPr>
            <a:xfrm>
              <a:off x="3138057" y="2332715"/>
              <a:ext cx="2639291" cy="2640330"/>
            </a:xfrm>
            <a:prstGeom prst="ellipse">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BrownStd Regular Alternate" pitchFamily="2" charset="77"/>
              </a:endParaRPr>
            </a:p>
          </p:txBody>
        </p:sp>
        <p:sp>
          <p:nvSpPr>
            <p:cNvPr id="15" name="Rectangle 80">
              <a:extLst>
                <a:ext uri="{FF2B5EF4-FFF2-40B4-BE49-F238E27FC236}">
                  <a16:creationId xmlns:a16="http://schemas.microsoft.com/office/drawing/2014/main" id="{D4558D55-38B1-E544-A176-E8C2E5A0AD72}"/>
                </a:ext>
              </a:extLst>
            </p:cNvPr>
            <p:cNvSpPr/>
            <p:nvPr/>
          </p:nvSpPr>
          <p:spPr>
            <a:xfrm>
              <a:off x="5209310" y="3652880"/>
              <a:ext cx="284018" cy="1603663"/>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BrownStd Regular Alternate" pitchFamily="2" charset="77"/>
              </a:endParaRPr>
            </a:p>
          </p:txBody>
        </p:sp>
        <p:sp>
          <p:nvSpPr>
            <p:cNvPr id="16" name="Oval 34">
              <a:extLst>
                <a:ext uri="{FF2B5EF4-FFF2-40B4-BE49-F238E27FC236}">
                  <a16:creationId xmlns:a16="http://schemas.microsoft.com/office/drawing/2014/main" id="{75937BE4-EDAD-E447-8351-4E7B510F1116}"/>
                </a:ext>
              </a:extLst>
            </p:cNvPr>
            <p:cNvSpPr/>
            <p:nvPr/>
          </p:nvSpPr>
          <p:spPr>
            <a:xfrm>
              <a:off x="3422075" y="2617322"/>
              <a:ext cx="2071254" cy="2071116"/>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BrownStd Regular Alternate" pitchFamily="2" charset="77"/>
              </a:endParaRPr>
            </a:p>
          </p:txBody>
        </p:sp>
        <p:sp>
          <p:nvSpPr>
            <p:cNvPr id="17" name="Rectangle 78">
              <a:extLst>
                <a:ext uri="{FF2B5EF4-FFF2-40B4-BE49-F238E27FC236}">
                  <a16:creationId xmlns:a16="http://schemas.microsoft.com/office/drawing/2014/main" id="{C75A62F6-1D22-AF42-8773-845EF68161FD}"/>
                </a:ext>
              </a:extLst>
            </p:cNvPr>
            <p:cNvSpPr/>
            <p:nvPr/>
          </p:nvSpPr>
          <p:spPr>
            <a:xfrm rot="16200000">
              <a:off x="3177889" y="3124348"/>
              <a:ext cx="284018" cy="227560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BrownStd Regular Alternate" pitchFamily="2" charset="77"/>
              </a:endParaRPr>
            </a:p>
          </p:txBody>
        </p:sp>
        <p:sp>
          <p:nvSpPr>
            <p:cNvPr id="18" name="Oval 35">
              <a:extLst>
                <a:ext uri="{FF2B5EF4-FFF2-40B4-BE49-F238E27FC236}">
                  <a16:creationId xmlns:a16="http://schemas.microsoft.com/office/drawing/2014/main" id="{CD8F23B4-0FAE-1B45-8980-1992206A4E11}"/>
                </a:ext>
              </a:extLst>
            </p:cNvPr>
            <p:cNvSpPr/>
            <p:nvPr/>
          </p:nvSpPr>
          <p:spPr>
            <a:xfrm>
              <a:off x="3706093" y="2901929"/>
              <a:ext cx="1503218" cy="1501902"/>
            </a:xfrm>
            <a:prstGeom prst="ellipse">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BrownStd Regular Alternate" pitchFamily="2" charset="77"/>
              </a:endParaRPr>
            </a:p>
          </p:txBody>
        </p:sp>
        <p:grpSp>
          <p:nvGrpSpPr>
            <p:cNvPr id="19" name="Group 82">
              <a:extLst>
                <a:ext uri="{FF2B5EF4-FFF2-40B4-BE49-F238E27FC236}">
                  <a16:creationId xmlns:a16="http://schemas.microsoft.com/office/drawing/2014/main" id="{7FC34713-FE7A-7442-A6C1-05907879C3E5}"/>
                </a:ext>
              </a:extLst>
            </p:cNvPr>
            <p:cNvGrpSpPr/>
            <p:nvPr/>
          </p:nvGrpSpPr>
          <p:grpSpPr>
            <a:xfrm>
              <a:off x="7255239" y="2012247"/>
              <a:ext cx="2188077" cy="2383388"/>
              <a:chOff x="8921977" y="1282019"/>
              <a:chExt cx="3920885" cy="3177845"/>
            </a:xfrm>
          </p:grpSpPr>
          <p:sp>
            <p:nvSpPr>
              <p:cNvPr id="36" name="TextBox 83">
                <a:extLst>
                  <a:ext uri="{FF2B5EF4-FFF2-40B4-BE49-F238E27FC236}">
                    <a16:creationId xmlns:a16="http://schemas.microsoft.com/office/drawing/2014/main" id="{FAD5D025-D570-DD47-954F-30A827907FA4}"/>
                  </a:ext>
                </a:extLst>
              </p:cNvPr>
              <p:cNvSpPr txBox="1"/>
              <p:nvPr/>
            </p:nvSpPr>
            <p:spPr>
              <a:xfrm>
                <a:off x="8921977" y="1282019"/>
                <a:ext cx="2937087" cy="574515"/>
              </a:xfrm>
              <a:prstGeom prst="rect">
                <a:avLst/>
              </a:prstGeom>
              <a:noFill/>
            </p:spPr>
            <p:txBody>
              <a:bodyPr wrap="square" lIns="0" rIns="0" rtlCol="0" anchor="b">
                <a:spAutoFit/>
              </a:bodyPr>
              <a:lstStyle/>
              <a:p>
                <a:r>
                  <a:rPr lang="en-US" sz="1100" b="1" noProof="1">
                    <a:solidFill>
                      <a:schemeClr val="accent6">
                        <a:lumMod val="75000"/>
                      </a:schemeClr>
                    </a:solidFill>
                    <a:latin typeface="BrownStd Regular Alternate" pitchFamily="2" charset="77"/>
                    <a:cs typeface="Times New Roman" panose="02020603050405020304" pitchFamily="18" charset="0"/>
                  </a:rPr>
                  <a:t>Semilleros de investigación</a:t>
                </a:r>
              </a:p>
            </p:txBody>
          </p:sp>
          <p:sp>
            <p:nvSpPr>
              <p:cNvPr id="37" name="TextBox 84">
                <a:extLst>
                  <a:ext uri="{FF2B5EF4-FFF2-40B4-BE49-F238E27FC236}">
                    <a16:creationId xmlns:a16="http://schemas.microsoft.com/office/drawing/2014/main" id="{A7361F9C-C6A1-FF4D-8291-435460416BA5}"/>
                  </a:ext>
                </a:extLst>
              </p:cNvPr>
              <p:cNvSpPr txBox="1"/>
              <p:nvPr/>
            </p:nvSpPr>
            <p:spPr>
              <a:xfrm>
                <a:off x="8929772" y="1854027"/>
                <a:ext cx="3913090" cy="2605837"/>
              </a:xfrm>
              <a:prstGeom prst="rect">
                <a:avLst/>
              </a:prstGeom>
              <a:noFill/>
            </p:spPr>
            <p:txBody>
              <a:bodyPr wrap="square" lIns="0" rIns="0" rtlCol="0" anchor="t">
                <a:spAutoFit/>
              </a:bodyPr>
              <a:lstStyle/>
              <a:p>
                <a:r>
                  <a:rPr lang="es-ES" sz="1100" noProof="1">
                    <a:latin typeface="BrownStd Regular Alternate" pitchFamily="2" charset="77"/>
                    <a:cs typeface="Times New Roman" panose="02020603050405020304" pitchFamily="18" charset="0"/>
                  </a:rPr>
                  <a:t>Se debe partir del desarrollo del trabajo colaborativo entre docente y estudiante, no adoptando prácticas de la modalidad presencial sino, se debe estructurar un plan de trabajo en función de las necesidades de los estudiantes y de la investigación; dando cumplimiento a la promesa de valor de la educación virtual para los estudiantes.</a:t>
                </a:r>
                <a:endParaRPr lang="en-US" sz="1100" noProof="1">
                  <a:latin typeface="BrownStd Regular Alternate" pitchFamily="2" charset="77"/>
                  <a:cs typeface="Times New Roman" panose="02020603050405020304" pitchFamily="18" charset="0"/>
                </a:endParaRPr>
              </a:p>
            </p:txBody>
          </p:sp>
        </p:grpSp>
        <p:grpSp>
          <p:nvGrpSpPr>
            <p:cNvPr id="20" name="Group 91">
              <a:extLst>
                <a:ext uri="{FF2B5EF4-FFF2-40B4-BE49-F238E27FC236}">
                  <a16:creationId xmlns:a16="http://schemas.microsoft.com/office/drawing/2014/main" id="{E9BA0264-62D1-0842-87D6-4DC8BE4D86BF}"/>
                </a:ext>
              </a:extLst>
            </p:cNvPr>
            <p:cNvGrpSpPr/>
            <p:nvPr/>
          </p:nvGrpSpPr>
          <p:grpSpPr>
            <a:xfrm>
              <a:off x="-323141" y="1888594"/>
              <a:ext cx="2689633" cy="1706284"/>
              <a:chOff x="-472235" y="2668762"/>
              <a:chExt cx="3742261" cy="2275045"/>
            </a:xfrm>
          </p:grpSpPr>
          <p:sp>
            <p:nvSpPr>
              <p:cNvPr id="34" name="TextBox 92">
                <a:extLst>
                  <a:ext uri="{FF2B5EF4-FFF2-40B4-BE49-F238E27FC236}">
                    <a16:creationId xmlns:a16="http://schemas.microsoft.com/office/drawing/2014/main" id="{8FB50C50-1D2F-7F4C-B49E-34161C96042A}"/>
                  </a:ext>
                </a:extLst>
              </p:cNvPr>
              <p:cNvSpPr txBox="1"/>
              <p:nvPr/>
            </p:nvSpPr>
            <p:spPr>
              <a:xfrm>
                <a:off x="332936" y="2668762"/>
                <a:ext cx="2937088" cy="348813"/>
              </a:xfrm>
              <a:prstGeom prst="rect">
                <a:avLst/>
              </a:prstGeom>
              <a:noFill/>
            </p:spPr>
            <p:txBody>
              <a:bodyPr wrap="square" lIns="0" rIns="0" rtlCol="0" anchor="b">
                <a:spAutoFit/>
              </a:bodyPr>
              <a:lstStyle/>
              <a:p>
                <a:pPr algn="r"/>
                <a:r>
                  <a:rPr lang="en-US" sz="1100" b="1" noProof="1">
                    <a:solidFill>
                      <a:schemeClr val="accent5"/>
                    </a:solidFill>
                    <a:latin typeface="BrownStd Regular Alternate" pitchFamily="2" charset="77"/>
                    <a:cs typeface="Times New Roman" panose="02020603050405020304" pitchFamily="18" charset="0"/>
                  </a:rPr>
                  <a:t>La investigación</a:t>
                </a:r>
              </a:p>
            </p:txBody>
          </p:sp>
          <p:sp>
            <p:nvSpPr>
              <p:cNvPr id="35" name="TextBox 93">
                <a:extLst>
                  <a:ext uri="{FF2B5EF4-FFF2-40B4-BE49-F238E27FC236}">
                    <a16:creationId xmlns:a16="http://schemas.microsoft.com/office/drawing/2014/main" id="{6789AAC8-1FE8-4D44-8004-3AB7E5B727DA}"/>
                  </a:ext>
                </a:extLst>
              </p:cNvPr>
              <p:cNvSpPr txBox="1"/>
              <p:nvPr/>
            </p:nvSpPr>
            <p:spPr>
              <a:xfrm>
                <a:off x="-472235" y="3015074"/>
                <a:ext cx="3742261" cy="1928733"/>
              </a:xfrm>
              <a:prstGeom prst="rect">
                <a:avLst/>
              </a:prstGeom>
              <a:noFill/>
            </p:spPr>
            <p:txBody>
              <a:bodyPr wrap="square" lIns="0" rIns="0" rtlCol="0" anchor="t">
                <a:spAutoFit/>
              </a:bodyPr>
              <a:lstStyle/>
              <a:p>
                <a:pPr algn="r"/>
                <a:r>
                  <a:rPr lang="es-ES" sz="1100" noProof="1">
                    <a:latin typeface="BrownStd Regular Alternate" pitchFamily="2" charset="77"/>
                    <a:cs typeface="Times New Roman" panose="02020603050405020304" pitchFamily="18" charset="0"/>
                  </a:rPr>
                  <a:t>Como parte de las funciones sustantivas de los programas académicos en modalidad virtual, requiere del uso de herramientas específicas, más aún cuando se busca fortalecer la  investigación formativa. Es por esto que las IES deben ser partícipes en el proceso con los recursos tecnológicos adquiridos por estos.</a:t>
                </a:r>
                <a:endParaRPr lang="en-US" sz="1100" noProof="1">
                  <a:latin typeface="BrownStd Regular Alternate" pitchFamily="2" charset="77"/>
                  <a:cs typeface="Times New Roman" panose="02020603050405020304" pitchFamily="18" charset="0"/>
                </a:endParaRPr>
              </a:p>
            </p:txBody>
          </p:sp>
        </p:grpSp>
        <p:grpSp>
          <p:nvGrpSpPr>
            <p:cNvPr id="21" name="Group 94">
              <a:extLst>
                <a:ext uri="{FF2B5EF4-FFF2-40B4-BE49-F238E27FC236}">
                  <a16:creationId xmlns:a16="http://schemas.microsoft.com/office/drawing/2014/main" id="{A7D0CFA8-0076-9643-A348-6E81300A27A2}"/>
                </a:ext>
              </a:extLst>
            </p:cNvPr>
            <p:cNvGrpSpPr/>
            <p:nvPr/>
          </p:nvGrpSpPr>
          <p:grpSpPr>
            <a:xfrm>
              <a:off x="6179158" y="4657065"/>
              <a:ext cx="2521475" cy="1875560"/>
              <a:chOff x="8921977" y="4186237"/>
              <a:chExt cx="3361966" cy="2500745"/>
            </a:xfrm>
          </p:grpSpPr>
          <p:sp>
            <p:nvSpPr>
              <p:cNvPr id="30" name="TextBox 95">
                <a:extLst>
                  <a:ext uri="{FF2B5EF4-FFF2-40B4-BE49-F238E27FC236}">
                    <a16:creationId xmlns:a16="http://schemas.microsoft.com/office/drawing/2014/main" id="{EF6F213D-FFE3-D44B-BFA8-743EB9305A98}"/>
                  </a:ext>
                </a:extLst>
              </p:cNvPr>
              <p:cNvSpPr txBox="1"/>
              <p:nvPr/>
            </p:nvSpPr>
            <p:spPr>
              <a:xfrm>
                <a:off x="8921977" y="4186237"/>
                <a:ext cx="2937088" cy="348813"/>
              </a:xfrm>
              <a:prstGeom prst="rect">
                <a:avLst/>
              </a:prstGeom>
              <a:noFill/>
            </p:spPr>
            <p:txBody>
              <a:bodyPr wrap="square" lIns="0" rIns="0" rtlCol="0" anchor="b">
                <a:spAutoFit/>
              </a:bodyPr>
              <a:lstStyle/>
              <a:p>
                <a:r>
                  <a:rPr lang="en-US" sz="1100" b="1" noProof="1">
                    <a:solidFill>
                      <a:schemeClr val="accent2">
                        <a:lumMod val="75000"/>
                      </a:schemeClr>
                    </a:solidFill>
                    <a:latin typeface="BrownStd Regular Alternate" pitchFamily="2" charset="77"/>
                    <a:cs typeface="Times New Roman" panose="02020603050405020304" pitchFamily="18" charset="0"/>
                  </a:rPr>
                  <a:t>Futuras investigaciones</a:t>
                </a:r>
              </a:p>
            </p:txBody>
          </p:sp>
          <p:sp>
            <p:nvSpPr>
              <p:cNvPr id="33" name="TextBox 96">
                <a:extLst>
                  <a:ext uri="{FF2B5EF4-FFF2-40B4-BE49-F238E27FC236}">
                    <a16:creationId xmlns:a16="http://schemas.microsoft.com/office/drawing/2014/main" id="{052EA19B-9693-7B4C-8AB5-80B93608BBB2}"/>
                  </a:ext>
                </a:extLst>
              </p:cNvPr>
              <p:cNvSpPr txBox="1"/>
              <p:nvPr/>
            </p:nvSpPr>
            <p:spPr>
              <a:xfrm>
                <a:off x="8929772" y="4532547"/>
                <a:ext cx="3354171" cy="2154435"/>
              </a:xfrm>
              <a:prstGeom prst="rect">
                <a:avLst/>
              </a:prstGeom>
              <a:noFill/>
            </p:spPr>
            <p:txBody>
              <a:bodyPr wrap="square" lIns="0" rIns="0" rtlCol="0" anchor="t">
                <a:spAutoFit/>
              </a:bodyPr>
              <a:lstStyle/>
              <a:p>
                <a:r>
                  <a:rPr lang="es-ES" sz="1100" noProof="1">
                    <a:latin typeface="BrownStd Regular Alternate" pitchFamily="2" charset="77"/>
                    <a:cs typeface="Times New Roman" panose="02020603050405020304" pitchFamily="18" charset="0"/>
                  </a:rPr>
                  <a:t>Se debe contemplar diversas variables tanto en el desarrollo de las políticas como en los planes estratégicos, de formación y socialización de la investigación, por ejemplo: las actitudes de los docentes hacia la investigación formativa en la modalidad virtual, competencias digitales y uso de las TIC, entre otros.</a:t>
                </a:r>
                <a:endParaRPr lang="en-US" sz="1100" noProof="1">
                  <a:latin typeface="BrownStd Regular Alternate" pitchFamily="2" charset="77"/>
                  <a:cs typeface="Times New Roman" panose="02020603050405020304" pitchFamily="18" charset="0"/>
                </a:endParaRPr>
              </a:p>
            </p:txBody>
          </p:sp>
        </p:grpSp>
        <p:grpSp>
          <p:nvGrpSpPr>
            <p:cNvPr id="22" name="Group 97">
              <a:extLst>
                <a:ext uri="{FF2B5EF4-FFF2-40B4-BE49-F238E27FC236}">
                  <a16:creationId xmlns:a16="http://schemas.microsoft.com/office/drawing/2014/main" id="{49FF0991-DD5D-9642-A325-2A3677F87E12}"/>
                </a:ext>
              </a:extLst>
            </p:cNvPr>
            <p:cNvGrpSpPr/>
            <p:nvPr/>
          </p:nvGrpSpPr>
          <p:grpSpPr>
            <a:xfrm>
              <a:off x="-420235" y="3972526"/>
              <a:ext cx="2306188" cy="1538411"/>
              <a:chOff x="-869612" y="4691456"/>
              <a:chExt cx="4139638" cy="2051217"/>
            </a:xfrm>
          </p:grpSpPr>
          <p:sp>
            <p:nvSpPr>
              <p:cNvPr id="28" name="TextBox 98">
                <a:extLst>
                  <a:ext uri="{FF2B5EF4-FFF2-40B4-BE49-F238E27FC236}">
                    <a16:creationId xmlns:a16="http://schemas.microsoft.com/office/drawing/2014/main" id="{7BCAF685-6ED7-3944-99B9-141838106446}"/>
                  </a:ext>
                </a:extLst>
              </p:cNvPr>
              <p:cNvSpPr txBox="1"/>
              <p:nvPr/>
            </p:nvSpPr>
            <p:spPr>
              <a:xfrm>
                <a:off x="-197574" y="4691456"/>
                <a:ext cx="3467599" cy="348814"/>
              </a:xfrm>
              <a:prstGeom prst="rect">
                <a:avLst/>
              </a:prstGeom>
              <a:noFill/>
            </p:spPr>
            <p:txBody>
              <a:bodyPr wrap="square" lIns="0" rIns="0" rtlCol="0" anchor="b">
                <a:spAutoFit/>
              </a:bodyPr>
              <a:lstStyle/>
              <a:p>
                <a:pPr algn="r"/>
                <a:r>
                  <a:rPr lang="en-US" sz="1100" b="1" noProof="1">
                    <a:solidFill>
                      <a:srgbClr val="0070C0"/>
                    </a:solidFill>
                    <a:latin typeface="BrownStd Regular Alternate" pitchFamily="2" charset="77"/>
                    <a:cs typeface="Times New Roman" panose="02020603050405020304" pitchFamily="18" charset="0"/>
                  </a:rPr>
                  <a:t>Limitaciones</a:t>
                </a:r>
              </a:p>
            </p:txBody>
          </p:sp>
          <p:sp>
            <p:nvSpPr>
              <p:cNvPr id="29" name="TextBox 99">
                <a:extLst>
                  <a:ext uri="{FF2B5EF4-FFF2-40B4-BE49-F238E27FC236}">
                    <a16:creationId xmlns:a16="http://schemas.microsoft.com/office/drawing/2014/main" id="{8DAEBA6B-DF5E-0D45-9CD8-E399E0C6A8B8}"/>
                  </a:ext>
                </a:extLst>
              </p:cNvPr>
              <p:cNvSpPr txBox="1"/>
              <p:nvPr/>
            </p:nvSpPr>
            <p:spPr>
              <a:xfrm>
                <a:off x="-869612" y="5039639"/>
                <a:ext cx="4139638" cy="1703034"/>
              </a:xfrm>
              <a:prstGeom prst="rect">
                <a:avLst/>
              </a:prstGeom>
              <a:noFill/>
            </p:spPr>
            <p:txBody>
              <a:bodyPr wrap="square" lIns="0" rIns="0" rtlCol="0" anchor="t">
                <a:spAutoFit/>
              </a:bodyPr>
              <a:lstStyle/>
              <a:p>
                <a:pPr algn="r"/>
                <a:r>
                  <a:rPr lang="es-ES" sz="1100" noProof="1">
                    <a:solidFill>
                      <a:schemeClr val="tx1">
                        <a:lumMod val="65000"/>
                        <a:lumOff val="35000"/>
                      </a:schemeClr>
                    </a:solidFill>
                    <a:latin typeface="BrownStd Regular Alternate" pitchFamily="2" charset="77"/>
                    <a:cs typeface="Times New Roman" panose="02020603050405020304" pitchFamily="18" charset="0"/>
                  </a:rPr>
                  <a:t>Esta experiencia debe ser interiorizada desde sus limitaciones, como el tamaño de la muestra a la cual se le aplicó el EACIN y el ACUTIC, así como el número de semilleros de investigación analizados en el caso de estudio.</a:t>
                </a:r>
                <a:endParaRPr lang="en-US" sz="1100" noProof="1">
                  <a:solidFill>
                    <a:schemeClr val="tx1">
                      <a:lumMod val="65000"/>
                      <a:lumOff val="35000"/>
                    </a:schemeClr>
                  </a:solidFill>
                  <a:latin typeface="BrownStd Regular Alternate" pitchFamily="2" charset="77"/>
                  <a:cs typeface="Times New Roman" panose="02020603050405020304" pitchFamily="18" charset="0"/>
                </a:endParaRPr>
              </a:p>
            </p:txBody>
          </p:sp>
        </p:grpSp>
        <p:pic>
          <p:nvPicPr>
            <p:cNvPr id="23" name="Graphic 100" descr="Users">
              <a:extLst>
                <a:ext uri="{FF2B5EF4-FFF2-40B4-BE49-F238E27FC236}">
                  <a16:creationId xmlns:a16="http://schemas.microsoft.com/office/drawing/2014/main" id="{72F5286B-9474-934D-A1F1-30F870FF33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114802" y="3309816"/>
              <a:ext cx="685800" cy="685800"/>
            </a:xfrm>
            <a:prstGeom prst="rect">
              <a:avLst/>
            </a:prstGeom>
          </p:spPr>
        </p:pic>
        <p:sp>
          <p:nvSpPr>
            <p:cNvPr id="24" name="Rectangle: Rounded Corners 19">
              <a:extLst>
                <a:ext uri="{FF2B5EF4-FFF2-40B4-BE49-F238E27FC236}">
                  <a16:creationId xmlns:a16="http://schemas.microsoft.com/office/drawing/2014/main" id="{E33E3607-CB44-B144-8F67-86C861DE6DDF}"/>
                </a:ext>
              </a:extLst>
            </p:cNvPr>
            <p:cNvSpPr/>
            <p:nvPr/>
          </p:nvSpPr>
          <p:spPr>
            <a:xfrm>
              <a:off x="2655342" y="1721797"/>
              <a:ext cx="649907" cy="649907"/>
            </a:xfrm>
            <a:prstGeom prst="round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latin typeface="BrownStd Regular Alternate" pitchFamily="2" charset="77"/>
                </a:rPr>
                <a:t>1</a:t>
              </a:r>
            </a:p>
          </p:txBody>
        </p:sp>
        <p:sp>
          <p:nvSpPr>
            <p:cNvPr id="25" name="Rectangle: Rounded Corners 101">
              <a:extLst>
                <a:ext uri="{FF2B5EF4-FFF2-40B4-BE49-F238E27FC236}">
                  <a16:creationId xmlns:a16="http://schemas.microsoft.com/office/drawing/2014/main" id="{3A1C7333-8EEE-CE4C-9AB2-6B62EACAC0C2}"/>
                </a:ext>
              </a:extLst>
            </p:cNvPr>
            <p:cNvSpPr/>
            <p:nvPr/>
          </p:nvSpPr>
          <p:spPr>
            <a:xfrm>
              <a:off x="6320829" y="2150777"/>
              <a:ext cx="649907" cy="649907"/>
            </a:xfrm>
            <a:prstGeom prst="roundRect">
              <a:avLst/>
            </a:prstGeom>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solidFill>
                    <a:schemeClr val="tx1">
                      <a:lumMod val="85000"/>
                      <a:lumOff val="15000"/>
                    </a:schemeClr>
                  </a:solidFill>
                  <a:latin typeface="BrownStd Regular Alternate" pitchFamily="2" charset="77"/>
                </a:rPr>
                <a:t>2</a:t>
              </a:r>
            </a:p>
          </p:txBody>
        </p:sp>
        <p:sp>
          <p:nvSpPr>
            <p:cNvPr id="26" name="Rectangle: Rounded Corners 102">
              <a:extLst>
                <a:ext uri="{FF2B5EF4-FFF2-40B4-BE49-F238E27FC236}">
                  <a16:creationId xmlns:a16="http://schemas.microsoft.com/office/drawing/2014/main" id="{3DFCB31B-3316-6B4A-8AB9-80ACAE402DE2}"/>
                </a:ext>
              </a:extLst>
            </p:cNvPr>
            <p:cNvSpPr/>
            <p:nvPr/>
          </p:nvSpPr>
          <p:spPr>
            <a:xfrm>
              <a:off x="5026366" y="4890135"/>
              <a:ext cx="649907" cy="649907"/>
            </a:xfrm>
            <a:prstGeom prst="round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solidFill>
                    <a:schemeClr val="tx1">
                      <a:lumMod val="85000"/>
                      <a:lumOff val="15000"/>
                    </a:schemeClr>
                  </a:solidFill>
                  <a:latin typeface="BrownStd Regular Alternate" pitchFamily="2" charset="77"/>
                </a:rPr>
                <a:t>3</a:t>
              </a:r>
            </a:p>
          </p:txBody>
        </p:sp>
        <p:sp>
          <p:nvSpPr>
            <p:cNvPr id="27" name="Rectangle: Rounded Corners 103">
              <a:extLst>
                <a:ext uri="{FF2B5EF4-FFF2-40B4-BE49-F238E27FC236}">
                  <a16:creationId xmlns:a16="http://schemas.microsoft.com/office/drawing/2014/main" id="{357BA2F1-A458-FE43-B312-8A653737EE67}"/>
                </a:ext>
              </a:extLst>
            </p:cNvPr>
            <p:cNvSpPr/>
            <p:nvPr/>
          </p:nvSpPr>
          <p:spPr>
            <a:xfrm>
              <a:off x="2045042" y="3943200"/>
              <a:ext cx="649907" cy="649907"/>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a:solidFill>
                    <a:schemeClr val="bg1"/>
                  </a:solidFill>
                  <a:latin typeface="BrownStd Regular Alternate" pitchFamily="2" charset="77"/>
                </a:rPr>
                <a:t>4</a:t>
              </a:r>
            </a:p>
          </p:txBody>
        </p:sp>
      </p:grpSp>
    </p:spTree>
    <p:extLst>
      <p:ext uri="{BB962C8B-B14F-4D97-AF65-F5344CB8AC3E}">
        <p14:creationId xmlns:p14="http://schemas.microsoft.com/office/powerpoint/2010/main" val="258669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2F3002B7-ED9E-C84F-AD01-D04BD2D5E013}"/>
              </a:ext>
            </a:extLst>
          </p:cNvPr>
          <p:cNvSpPr txBox="1">
            <a:spLocks/>
          </p:cNvSpPr>
          <p:nvPr/>
        </p:nvSpPr>
        <p:spPr>
          <a:xfrm>
            <a:off x="5337766" y="1819739"/>
            <a:ext cx="5082772" cy="3151371"/>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57257D"/>
              </a:buClr>
              <a:buSzPts val="2400"/>
            </a:pPr>
            <a:r>
              <a:rPr lang="es-CO" sz="3600" dirty="0">
                <a:solidFill>
                  <a:schemeClr val="bg1"/>
                </a:solidFill>
                <a:latin typeface="BrownStd Regular Alternate" pitchFamily="2" charset="77"/>
                <a:cs typeface="Times New Roman" panose="02020603050405020304" pitchFamily="18" charset="0"/>
              </a:rPr>
              <a:t>Referencias</a:t>
            </a:r>
            <a:endParaRPr lang="es-ES" sz="3600" dirty="0">
              <a:solidFill>
                <a:schemeClr val="bg1"/>
              </a:solidFill>
              <a:latin typeface="BrownStd Regular Alternate" pitchFamily="2" charset="77"/>
              <a:cs typeface="Times New Roman" panose="02020603050405020304" pitchFamily="18" charset="0"/>
            </a:endParaRPr>
          </a:p>
        </p:txBody>
      </p:sp>
      <p:pic>
        <p:nvPicPr>
          <p:cNvPr id="6" name="Imagen 5">
            <a:extLst>
              <a:ext uri="{FF2B5EF4-FFF2-40B4-BE49-F238E27FC236}">
                <a16:creationId xmlns:a16="http://schemas.microsoft.com/office/drawing/2014/main" id="{AA7169C4-908B-7E4A-9ED5-F973EFBC2ECC}"/>
              </a:ext>
            </a:extLst>
          </p:cNvPr>
          <p:cNvPicPr>
            <a:picLocks noChangeAspect="1"/>
          </p:cNvPicPr>
          <p:nvPr/>
        </p:nvPicPr>
        <p:blipFill>
          <a:blip r:embed="rId3"/>
          <a:stretch>
            <a:fillRect/>
          </a:stretch>
        </p:blipFill>
        <p:spPr>
          <a:xfrm>
            <a:off x="11976100" y="5791200"/>
            <a:ext cx="215900" cy="1066800"/>
          </a:xfrm>
          <a:prstGeom prst="rect">
            <a:avLst/>
          </a:prstGeom>
        </p:spPr>
      </p:pic>
      <p:pic>
        <p:nvPicPr>
          <p:cNvPr id="7" name="Imagen 6">
            <a:extLst>
              <a:ext uri="{FF2B5EF4-FFF2-40B4-BE49-F238E27FC236}">
                <a16:creationId xmlns:a16="http://schemas.microsoft.com/office/drawing/2014/main" id="{B78EEB3B-33EA-D845-B874-1A8698377428}"/>
              </a:ext>
            </a:extLst>
          </p:cNvPr>
          <p:cNvPicPr>
            <a:picLocks noChangeAspect="1"/>
          </p:cNvPicPr>
          <p:nvPr/>
        </p:nvPicPr>
        <p:blipFill>
          <a:blip r:embed="rId4"/>
          <a:stretch>
            <a:fillRect/>
          </a:stretch>
        </p:blipFill>
        <p:spPr>
          <a:xfrm>
            <a:off x="11985153" y="5454022"/>
            <a:ext cx="165100" cy="241300"/>
          </a:xfrm>
          <a:prstGeom prst="rect">
            <a:avLst/>
          </a:prstGeom>
        </p:spPr>
      </p:pic>
    </p:spTree>
    <p:extLst>
      <p:ext uri="{BB962C8B-B14F-4D97-AF65-F5344CB8AC3E}">
        <p14:creationId xmlns:p14="http://schemas.microsoft.com/office/powerpoint/2010/main" val="1617806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1F22811-8E82-D94C-A1E0-E41CFE8C8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ángulo 30">
            <a:extLst>
              <a:ext uri="{FF2B5EF4-FFF2-40B4-BE49-F238E27FC236}">
                <a16:creationId xmlns:a16="http://schemas.microsoft.com/office/drawing/2014/main" id="{FD7C157B-86AF-A742-A124-6C2B7FE82AA3}"/>
              </a:ext>
            </a:extLst>
          </p:cNvPr>
          <p:cNvSpPr/>
          <p:nvPr/>
        </p:nvSpPr>
        <p:spPr>
          <a:xfrm>
            <a:off x="644255" y="648329"/>
            <a:ext cx="10471355" cy="5101397"/>
          </a:xfrm>
          <a:prstGeom prst="rect">
            <a:avLst/>
          </a:prstGeom>
        </p:spPr>
        <p:txBody>
          <a:bodyPr wrap="square">
            <a:spAutoFit/>
          </a:bodyPr>
          <a:lstStyle/>
          <a:p>
            <a:pPr marL="171450" indent="-171450">
              <a:spcAft>
                <a:spcPts val="900"/>
              </a:spcAft>
              <a:buFont typeface="Arial" panose="020B0604020202020204" pitchFamily="34" charset="0"/>
              <a:buChar char="•"/>
            </a:pPr>
            <a:r>
              <a:rPr lang="es-CO" sz="1200" dirty="0">
                <a:latin typeface="BrownStd Regular Alternate" pitchFamily="2" charset="77"/>
                <a:cs typeface="Times New Roman" panose="02020603050405020304" pitchFamily="18" charset="0"/>
              </a:rPr>
              <a:t>Adiansyah, R., Amin, A., Mansyur, &amp; Mu 'nisa, A. (2017). </a:t>
            </a:r>
            <a:r>
              <a:rPr lang="es-CO" sz="1200" i="1" dirty="0">
                <a:latin typeface="BrownStd Regular Alternate" pitchFamily="2" charset="77"/>
                <a:cs typeface="Times New Roman" panose="02020603050405020304" pitchFamily="18" charset="0"/>
              </a:rPr>
              <a:t>The effectiveness of group investigation and scientific approach</a:t>
            </a:r>
            <a:r>
              <a:rPr lang="es-MX" sz="1200" i="1" dirty="0">
                <a:latin typeface="BrownStd Regular Alternate" pitchFamily="2" charset="77"/>
                <a:cs typeface="Times New Roman" panose="02020603050405020304" pitchFamily="18" charset="0"/>
              </a:rPr>
              <a:t>.</a:t>
            </a:r>
            <a:endParaRPr lang="es-CO" sz="1200" dirty="0">
              <a:latin typeface="BrownStd Regular Alternate" pitchFamily="2" charset="77"/>
              <a:cs typeface="Times New Roman" panose="02020603050405020304" pitchFamily="18" charset="0"/>
            </a:endParaRPr>
          </a:p>
          <a:p>
            <a:pPr marL="171450" indent="-171450">
              <a:spcAft>
                <a:spcPts val="900"/>
              </a:spcAft>
              <a:buFont typeface="Arial" panose="020B0604020202020204" pitchFamily="34" charset="0"/>
              <a:buChar char="•"/>
            </a:pPr>
            <a:r>
              <a:rPr lang="es-CO" sz="1200" dirty="0">
                <a:latin typeface="BrownStd Regular Alternate" pitchFamily="2" charset="77"/>
                <a:cs typeface="Times New Roman" panose="02020603050405020304" pitchFamily="18" charset="0"/>
              </a:rPr>
              <a:t>Ali, S., Uppal, M. A., &amp; Gulliver, S. R. (2018). A conceptual framework highlighting e-learning implementation barriers.</a:t>
            </a:r>
            <a:r>
              <a:rPr lang="es-CO" sz="1200" i="1" dirty="0">
                <a:latin typeface="BrownStd Regular Alternate" pitchFamily="2" charset="77"/>
                <a:cs typeface="Times New Roman" panose="02020603050405020304" pitchFamily="18" charset="0"/>
              </a:rPr>
              <a:t> Information Technology &amp; People, 31</a:t>
            </a:r>
            <a:r>
              <a:rPr lang="es-CO" sz="1200" dirty="0">
                <a:latin typeface="BrownStd Regular Alternate" pitchFamily="2" charset="77"/>
                <a:cs typeface="Times New Roman" panose="02020603050405020304" pitchFamily="18" charset="0"/>
              </a:rPr>
              <a:t>(1), 156-180. doi: </a:t>
            </a:r>
            <a:r>
              <a:rPr lang="es-MX" sz="1200" u="sng" dirty="0">
                <a:solidFill>
                  <a:srgbClr val="0000FF"/>
                </a:solidFill>
                <a:latin typeface="BrownStd Regular Alternate" pitchFamily="2" charset="77"/>
                <a:cs typeface="Times New Roman" panose="02020603050405020304" pitchFamily="18" charset="0"/>
                <a:hlinkClick r:id="rId4"/>
              </a:rPr>
              <a:t>https://doi.org/10.1108/ITP-10-2016-0246</a:t>
            </a:r>
            <a:r>
              <a:rPr lang="es-MX" sz="1200" dirty="0">
                <a:latin typeface="BrownStd Regular Alternate" pitchFamily="2" charset="77"/>
                <a:cs typeface="Times New Roman" panose="02020603050405020304" pitchFamily="18" charset="0"/>
              </a:rPr>
              <a:t> </a:t>
            </a:r>
            <a:endParaRPr lang="es-CO" sz="1200" dirty="0">
              <a:latin typeface="BrownStd Regular Alternate" pitchFamily="2" charset="77"/>
              <a:cs typeface="Times New Roman" panose="02020603050405020304" pitchFamily="18" charset="0"/>
            </a:endParaRPr>
          </a:p>
          <a:p>
            <a:pPr marL="171450" indent="-171450">
              <a:spcAft>
                <a:spcPts val="900"/>
              </a:spcAft>
              <a:buFont typeface="Arial" panose="020B0604020202020204" pitchFamily="34" charset="0"/>
              <a:buChar char="•"/>
            </a:pPr>
            <a:r>
              <a:rPr lang="es-CO" sz="1200" dirty="0">
                <a:latin typeface="BrownStd Regular Alternate" pitchFamily="2" charset="77"/>
                <a:cs typeface="Times New Roman" panose="02020603050405020304" pitchFamily="18" charset="0"/>
              </a:rPr>
              <a:t> Bolívar Osorio, R. M. (2013). Los modos de existencia de la estrategia de semilleros en colombia como expresiones de la comprensión de la relación entre investigación formativa y la investigación en sentido estricto. múltiples lecturas, diversas prácticas.</a:t>
            </a:r>
            <a:r>
              <a:rPr lang="es-CO" sz="1200" i="1" dirty="0">
                <a:latin typeface="BrownStd Regular Alternate" pitchFamily="2" charset="77"/>
                <a:cs typeface="Times New Roman" panose="02020603050405020304" pitchFamily="18" charset="0"/>
              </a:rPr>
              <a:t> Agora U.S.B, 13</a:t>
            </a:r>
            <a:r>
              <a:rPr lang="es-CO" sz="1200" dirty="0">
                <a:latin typeface="BrownStd Regular Alternate" pitchFamily="2" charset="77"/>
                <a:cs typeface="Times New Roman" panose="02020603050405020304" pitchFamily="18" charset="0"/>
              </a:rPr>
              <a:t>(2), 433. </a:t>
            </a:r>
            <a:r>
              <a:rPr lang="es-CO" sz="1200" u="sng" dirty="0">
                <a:solidFill>
                  <a:srgbClr val="0000FF"/>
                </a:solidFill>
                <a:latin typeface="BrownStd Regular Alternate" pitchFamily="2" charset="77"/>
                <a:cs typeface="Times New Roman" panose="02020603050405020304" pitchFamily="18" charset="0"/>
                <a:hlinkClick r:id="rId5"/>
              </a:rPr>
              <a:t>https://doi.org/10.21500/16578031.113</a:t>
            </a:r>
            <a:r>
              <a:rPr lang="es-CO" sz="1200" dirty="0">
                <a:latin typeface="BrownStd Regular Alternate" pitchFamily="2" charset="77"/>
                <a:cs typeface="Times New Roman" panose="02020603050405020304" pitchFamily="18" charset="0"/>
              </a:rPr>
              <a:t> </a:t>
            </a:r>
          </a:p>
          <a:p>
            <a:pPr marL="171450" indent="-171450">
              <a:spcAft>
                <a:spcPts val="900"/>
              </a:spcAft>
              <a:buFont typeface="Arial" panose="020B0604020202020204" pitchFamily="34" charset="0"/>
              <a:buChar char="•"/>
            </a:pPr>
            <a:r>
              <a:rPr lang="es-CO" sz="1200" dirty="0">
                <a:latin typeface="BrownStd Regular Alternate" pitchFamily="2" charset="77"/>
                <a:cs typeface="Times New Roman" panose="02020603050405020304" pitchFamily="18" charset="0"/>
              </a:rPr>
              <a:t>Hernández Sampieri, R., Fernández Collado, C., &amp;  Baptista Lucio, P.  M. (2014). Metodología de la investigación (6. ed. ed.). México: McGraw-Hill.</a:t>
            </a:r>
          </a:p>
          <a:p>
            <a:pPr marL="171450" indent="-171450">
              <a:spcAft>
                <a:spcPts val="900"/>
              </a:spcAft>
              <a:buFont typeface="Arial" panose="020B0604020202020204" pitchFamily="34" charset="0"/>
              <a:buChar char="•"/>
            </a:pPr>
            <a:r>
              <a:rPr lang="es-CO" sz="1200" dirty="0">
                <a:latin typeface="BrownStd Regular Alternate" pitchFamily="2" charset="77"/>
                <a:cs typeface="Times New Roman" panose="02020603050405020304" pitchFamily="18" charset="0"/>
              </a:rPr>
              <a:t>Huertas Zamudio, J. I., &amp; Villamil Rozo, M. E. (2016). Características de la investigación formativa en los programas de ingeniería, a distancia y virtual, en bogotá.</a:t>
            </a:r>
            <a:r>
              <a:rPr lang="es-CO" sz="1200" i="1" dirty="0">
                <a:latin typeface="BrownStd Regular Alternate" pitchFamily="2" charset="77"/>
                <a:cs typeface="Times New Roman" panose="02020603050405020304" pitchFamily="18" charset="0"/>
              </a:rPr>
              <a:t> Academia Y Virtualidad, 9</a:t>
            </a:r>
            <a:r>
              <a:rPr lang="es-CO" sz="1200" dirty="0">
                <a:latin typeface="BrownStd Regular Alternate" pitchFamily="2" charset="77"/>
                <a:cs typeface="Times New Roman" panose="02020603050405020304" pitchFamily="18" charset="0"/>
              </a:rPr>
              <a:t>(2), 121-137. doi: </a:t>
            </a:r>
            <a:r>
              <a:rPr lang="es-CO" sz="1200" u="sng" dirty="0">
                <a:solidFill>
                  <a:srgbClr val="0000FF"/>
                </a:solidFill>
                <a:latin typeface="BrownStd Regular Alternate" pitchFamily="2" charset="77"/>
                <a:cs typeface="Times New Roman" panose="02020603050405020304" pitchFamily="18" charset="0"/>
                <a:hlinkClick r:id="rId6"/>
              </a:rPr>
              <a:t>https://doi.org/10.18359/ravi.2017</a:t>
            </a:r>
            <a:r>
              <a:rPr lang="es-CO" sz="1200" dirty="0">
                <a:latin typeface="BrownStd Regular Alternate" pitchFamily="2" charset="77"/>
                <a:cs typeface="Times New Roman" panose="02020603050405020304" pitchFamily="18" charset="0"/>
              </a:rPr>
              <a:t> </a:t>
            </a:r>
          </a:p>
          <a:p>
            <a:pPr marL="171450" indent="-171450">
              <a:buFont typeface="Arial" panose="020B0604020202020204" pitchFamily="34" charset="0"/>
              <a:buChar char="•"/>
            </a:pPr>
            <a:r>
              <a:rPr lang="es-CO" sz="1200" dirty="0">
                <a:latin typeface="BrownStd Regular Alternate" pitchFamily="2" charset="77"/>
                <a:ea typeface="Times New Roman" panose="02020603050405020304" pitchFamily="18" charset="0"/>
                <a:cs typeface="Times New Roman" panose="02020603050405020304" pitchFamily="18" charset="0"/>
              </a:rPr>
              <a:t>Martínez Carazo, P. (2006). El método de estudio de caso: estrategia metodológica de la investigación científica. Pensamiento &amp; Gestión, (20), 165-193. Recuperado de </a:t>
            </a:r>
            <a:r>
              <a:rPr lang="es-CO" sz="1200" u="sng" dirty="0">
                <a:solidFill>
                  <a:srgbClr val="0000FF"/>
                </a:solidFill>
                <a:latin typeface="BrownStd Regular Alternate" pitchFamily="2" charset="77"/>
                <a:ea typeface="Times New Roman" panose="02020603050405020304" pitchFamily="18" charset="0"/>
                <a:cs typeface="Times New Roman" panose="02020603050405020304" pitchFamily="18" charset="0"/>
                <a:hlinkClick r:id="rId7"/>
              </a:rPr>
              <a:t>https://www.redalyc.org/html/646/64602005/</a:t>
            </a:r>
            <a:endParaRPr lang="es-CO" sz="1200" u="sng" dirty="0">
              <a:solidFill>
                <a:srgbClr val="0000FF"/>
              </a:solidFill>
              <a:latin typeface="BrownStd Regular Alternate" pitchFamily="2" charset="77"/>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s-CO" sz="1200" dirty="0">
                <a:latin typeface="BrownStd Regular Alternate" pitchFamily="2" charset="77"/>
                <a:cs typeface="Times New Roman" panose="02020603050405020304" pitchFamily="18" charset="0"/>
              </a:rPr>
              <a:t>Martínez González, B. A., Alfaro Rivera, J. A., &amp; Ramírez Montoya, M. S. (2012). Procesos de gestión de información y construcción de conocimiento en la formación de investigadores educativos a través de ambientes a distancia. Sinéctica, (38), 1-15. Recuperado de </a:t>
            </a:r>
            <a:r>
              <a:rPr lang="es-CO" sz="1200" u="sng" dirty="0">
                <a:latin typeface="BrownStd Regular Alternate" pitchFamily="2" charset="77"/>
                <a:cs typeface="Times New Roman" panose="02020603050405020304" pitchFamily="18" charset="0"/>
                <a:hlinkClick r:id="rId8"/>
              </a:rPr>
              <a:t>http://www.scielo.org.mx/scielo.php?script=sci_arttext&amp;pid=S1665-109X2012000100003&amp;lng=es&amp;tlng=es</a:t>
            </a:r>
            <a:r>
              <a:rPr lang="es-CO" sz="1200" u="sng" dirty="0">
                <a:latin typeface="BrownStd Regular Alternate" pitchFamily="2" charset="77"/>
                <a:cs typeface="Times New Roman" panose="02020603050405020304" pitchFamily="18" charset="0"/>
              </a:rPr>
              <a:t>.</a:t>
            </a:r>
            <a:r>
              <a:rPr lang="es-CO" sz="1200" dirty="0">
                <a:latin typeface="BrownStd Regular Alternate" pitchFamily="2" charset="77"/>
                <a:cs typeface="Times New Roman" panose="02020603050405020304" pitchFamily="18" charset="0"/>
              </a:rPr>
              <a:t> </a:t>
            </a:r>
          </a:p>
          <a:p>
            <a:pPr marL="171450" indent="-171450">
              <a:buFont typeface="Arial" panose="020B0604020202020204" pitchFamily="34" charset="0"/>
              <a:buChar char="•"/>
            </a:pPr>
            <a:r>
              <a:rPr lang="es-CO" sz="1200" dirty="0">
                <a:latin typeface="BrownStd Regular Alternate" pitchFamily="2" charset="77"/>
                <a:cs typeface="Times New Roman" panose="02020603050405020304" pitchFamily="18" charset="0"/>
              </a:rPr>
              <a:t>Mercado Rey, M. R. (2018). Actitudes hacia la investigación en los estudiantes de la carrera de Medicina Humana de la Universidad Peruana Los Andes. Educación Médica, doi:</a:t>
            </a:r>
            <a:r>
              <a:rPr lang="es-CO" sz="1200" u="sng" dirty="0">
                <a:latin typeface="BrownStd Regular Alternate" pitchFamily="2" charset="77"/>
                <a:cs typeface="Times New Roman" panose="02020603050405020304" pitchFamily="18" charset="0"/>
                <a:hlinkClick r:id="rId9"/>
              </a:rPr>
              <a:t>https://doi.org/10.1016/j.edumed.2017.10.012</a:t>
            </a:r>
            <a:r>
              <a:rPr lang="es-CO" sz="1200" dirty="0">
                <a:latin typeface="BrownStd Regular Alternate" pitchFamily="2" charset="77"/>
                <a:cs typeface="Times New Roman" panose="02020603050405020304" pitchFamily="18" charset="0"/>
              </a:rPr>
              <a:t> </a:t>
            </a:r>
          </a:p>
          <a:p>
            <a:pPr marL="171450" indent="-171450">
              <a:buFont typeface="Arial" panose="020B0604020202020204" pitchFamily="34" charset="0"/>
              <a:buChar char="•"/>
            </a:pPr>
            <a:r>
              <a:rPr lang="es-CO" sz="1200" dirty="0">
                <a:latin typeface="BrownStd Regular Alternate" pitchFamily="2" charset="77"/>
                <a:cs typeface="Times New Roman" panose="02020603050405020304" pitchFamily="18" charset="0"/>
              </a:rPr>
              <a:t>Ministerio de Educación Nacional. (25 de julio del 2018). Decreto 1280. Recuperado de: </a:t>
            </a:r>
            <a:r>
              <a:rPr lang="es-CO" sz="1200" u="sng" dirty="0">
                <a:latin typeface="BrownStd Regular Alternate" pitchFamily="2" charset="77"/>
                <a:cs typeface="Times New Roman" panose="02020603050405020304" pitchFamily="18" charset="0"/>
                <a:hlinkClick r:id="rId10"/>
              </a:rPr>
              <a:t>http://es.presidencia.gov.co/normativa/normativa/DECRETO%201280%20DEL%2025%20DE%20JULIO%20DE%202018.pdf</a:t>
            </a:r>
            <a:r>
              <a:rPr lang="es-CO" sz="1200" dirty="0">
                <a:latin typeface="BrownStd Regular Alternate" pitchFamily="2" charset="77"/>
                <a:cs typeface="Times New Roman" panose="02020603050405020304" pitchFamily="18" charset="0"/>
              </a:rPr>
              <a:t> </a:t>
            </a:r>
          </a:p>
          <a:p>
            <a:pPr marL="171450" indent="-171450">
              <a:buFont typeface="Arial" panose="020B0604020202020204" pitchFamily="34" charset="0"/>
              <a:buChar char="•"/>
            </a:pPr>
            <a:r>
              <a:rPr lang="es-CO" sz="1200" dirty="0">
                <a:latin typeface="BrownStd Regular Alternate" pitchFamily="2" charset="77"/>
                <a:cs typeface="Times New Roman" panose="02020603050405020304" pitchFamily="18" charset="0"/>
              </a:rPr>
              <a:t>Ministerio de Educación Nacional. (20 de abril del 2010). Decreto 1295. Recuperado de </a:t>
            </a:r>
            <a:r>
              <a:rPr lang="es-CO" sz="1200" u="sng" dirty="0">
                <a:latin typeface="BrownStd Regular Alternate" pitchFamily="2" charset="77"/>
                <a:cs typeface="Times New Roman" panose="02020603050405020304" pitchFamily="18" charset="0"/>
                <a:hlinkClick r:id="rId11"/>
              </a:rPr>
              <a:t>https://www.mineducacion.gov.co/1621/articles-229430_archivo_pdf_decreto1295.pdf</a:t>
            </a:r>
            <a:r>
              <a:rPr lang="es-CO" sz="1200" dirty="0">
                <a:latin typeface="BrownStd Regular Alternate" pitchFamily="2" charset="77"/>
                <a:cs typeface="Times New Roman" panose="02020603050405020304" pitchFamily="18" charset="0"/>
              </a:rPr>
              <a:t> </a:t>
            </a:r>
          </a:p>
          <a:p>
            <a:pPr marL="171450" indent="-171450">
              <a:buFont typeface="Arial" panose="020B0604020202020204" pitchFamily="34" charset="0"/>
              <a:buChar char="•"/>
            </a:pPr>
            <a:r>
              <a:rPr lang="es-CO" sz="1200" dirty="0">
                <a:latin typeface="BrownStd Regular Alternate" pitchFamily="2" charset="77"/>
                <a:cs typeface="Times New Roman" panose="02020603050405020304" pitchFamily="18" charset="0"/>
              </a:rPr>
              <a:t>Miyahira Arakaki, J. (2012). La investigación formativa y la formación para la investigación en el pregrado.</a:t>
            </a:r>
            <a:r>
              <a:rPr lang="es-CO" sz="1200" i="1" dirty="0">
                <a:latin typeface="BrownStd Regular Alternate" pitchFamily="2" charset="77"/>
                <a:cs typeface="Times New Roman" panose="02020603050405020304" pitchFamily="18" charset="0"/>
              </a:rPr>
              <a:t> Revista Medica Herediana, 20</a:t>
            </a:r>
            <a:r>
              <a:rPr lang="es-CO" sz="1200" dirty="0">
                <a:latin typeface="BrownStd Regular Alternate" pitchFamily="2" charset="77"/>
                <a:cs typeface="Times New Roman" panose="02020603050405020304" pitchFamily="18" charset="0"/>
              </a:rPr>
              <a:t>(3), 119. doi:</a:t>
            </a:r>
            <a:r>
              <a:rPr lang="es-CO" sz="1200" u="sng" dirty="0">
                <a:latin typeface="BrownStd Regular Alternate" pitchFamily="2" charset="77"/>
                <a:cs typeface="Times New Roman" panose="02020603050405020304" pitchFamily="18" charset="0"/>
                <a:hlinkClick r:id="rId12"/>
              </a:rPr>
              <a:t>https://doi.org/10.20453/rmh.v20i3.1010</a:t>
            </a:r>
            <a:endParaRPr lang="es-CO" sz="1200" dirty="0">
              <a:latin typeface="BrownStd Regular Alternate" pitchFamily="2" charset="77"/>
              <a:cs typeface="Times New Roman" panose="02020603050405020304" pitchFamily="18" charset="0"/>
            </a:endParaRPr>
          </a:p>
          <a:p>
            <a:endParaRPr lang="es-CO" sz="1200" dirty="0">
              <a:latin typeface="BrownStd Regular Alternate" pitchFamily="2" charset="77"/>
              <a:cs typeface="Times New Roman" panose="02020603050405020304" pitchFamily="18" charset="0"/>
            </a:endParaRPr>
          </a:p>
        </p:txBody>
      </p:sp>
    </p:spTree>
    <p:extLst>
      <p:ext uri="{BB962C8B-B14F-4D97-AF65-F5344CB8AC3E}">
        <p14:creationId xmlns:p14="http://schemas.microsoft.com/office/powerpoint/2010/main" val="3247265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1F22811-8E82-D94C-A1E0-E41CFE8C8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3E4D8C0C-7CC3-0A4C-873D-5BDD1AE33D6F}"/>
              </a:ext>
            </a:extLst>
          </p:cNvPr>
          <p:cNvSpPr/>
          <p:nvPr/>
        </p:nvSpPr>
        <p:spPr>
          <a:xfrm>
            <a:off x="807217" y="775082"/>
            <a:ext cx="10471355" cy="4778231"/>
          </a:xfrm>
          <a:prstGeom prst="rect">
            <a:avLst/>
          </a:prstGeom>
        </p:spPr>
        <p:txBody>
          <a:bodyPr wrap="square">
            <a:spAutoFit/>
          </a:bodyPr>
          <a:lstStyle/>
          <a:p>
            <a:pPr marL="171450" indent="-171450">
              <a:lnSpc>
                <a:spcPct val="150000"/>
              </a:lnSpc>
              <a:buFont typeface="Arial" panose="020B0604020202020204" pitchFamily="34" charset="0"/>
              <a:buChar char="•"/>
            </a:pPr>
            <a:r>
              <a:rPr lang="es-CO" sz="1200" dirty="0">
                <a:latin typeface="BrownStd Regular Alternate" pitchFamily="2" charset="77"/>
                <a:cs typeface="Times New Roman" panose="02020603050405020304" pitchFamily="18" charset="0"/>
              </a:rPr>
              <a:t>Müller de Ceballos, I., &amp; Ceballos Nieto, D. (1995). Los orígenes de la universidad investigativa:&amp;nbsp;un estudio comparado a partir de los estatutos de la universidad de berlín (1st ed.). Bogotá: Centro de investigaciones de la Universidad Pedagógica Nacional (CIUP).</a:t>
            </a:r>
          </a:p>
          <a:p>
            <a:pPr marL="171450" indent="-171450">
              <a:lnSpc>
                <a:spcPct val="150000"/>
              </a:lnSpc>
              <a:buFont typeface="Arial" panose="020B0604020202020204" pitchFamily="34" charset="0"/>
              <a:buChar char="•"/>
            </a:pPr>
            <a:r>
              <a:rPr lang="es-CO" sz="1200" dirty="0">
                <a:latin typeface="BrownStd Regular Alternate" pitchFamily="2" charset="77"/>
                <a:cs typeface="Times New Roman" panose="02020603050405020304" pitchFamily="18" charset="0"/>
              </a:rPr>
              <a:t>Patton, M. Q. (2014). Qualitative research &amp; evaluation methods: Integrating theory and practice Sage Publications. Recuperado de </a:t>
            </a:r>
            <a:r>
              <a:rPr lang="es-CO" sz="1200" u="sng" dirty="0">
                <a:latin typeface="BrownStd Regular Alternate" pitchFamily="2" charset="77"/>
                <a:cs typeface="Times New Roman" panose="02020603050405020304" pitchFamily="18" charset="0"/>
                <a:hlinkClick r:id="rId4"/>
              </a:rPr>
              <a:t>http://www.vlebooks.com/vleweb/product/openreader?id=none&amp;isbn=9781483301457&amp;uid=none</a:t>
            </a:r>
            <a:r>
              <a:rPr lang="es-CO" sz="1200" dirty="0">
                <a:latin typeface="BrownStd Regular Alternate" pitchFamily="2" charset="77"/>
                <a:cs typeface="Times New Roman" panose="02020603050405020304" pitchFamily="18" charset="0"/>
              </a:rPr>
              <a:t> </a:t>
            </a:r>
          </a:p>
          <a:p>
            <a:pPr marL="171450" indent="-171450">
              <a:lnSpc>
                <a:spcPct val="150000"/>
              </a:lnSpc>
              <a:buFont typeface="Arial" panose="020B0604020202020204" pitchFamily="34" charset="0"/>
              <a:buChar char="•"/>
            </a:pPr>
            <a:r>
              <a:rPr lang="es-CO" sz="1200" dirty="0">
                <a:latin typeface="BrownStd Regular Alternate" pitchFamily="2" charset="77"/>
                <a:cs typeface="Times New Roman" panose="02020603050405020304" pitchFamily="18" charset="0"/>
              </a:rPr>
              <a:t>Quintero-Corzo, J., Molina, A. M., &amp; Munévar-Quintero, F. I. (2008). Semilleros de investigación: Una estrategia para la formación de investigadores. Educación Y Educadores, 11(1), 31-42. Recuperado de </a:t>
            </a:r>
            <a:r>
              <a:rPr lang="es-CO" sz="1200" u="sng" dirty="0">
                <a:latin typeface="BrownStd Regular Alternate" pitchFamily="2" charset="77"/>
                <a:cs typeface="Times New Roman" panose="02020603050405020304" pitchFamily="18" charset="0"/>
                <a:hlinkClick r:id="rId5"/>
              </a:rPr>
              <a:t>http://www.scielo.org.co/scielo.php?script=sci_arttext&amp;pid=S0123-12942008000100003&amp;lng=en&amp;tlng=en</a:t>
            </a:r>
            <a:r>
              <a:rPr lang="es-CO" sz="1200" dirty="0">
                <a:latin typeface="BrownStd Regular Alternate" pitchFamily="2" charset="77"/>
                <a:cs typeface="Times New Roman" panose="02020603050405020304" pitchFamily="18" charset="0"/>
              </a:rPr>
              <a:t> </a:t>
            </a:r>
          </a:p>
          <a:p>
            <a:pPr marL="171450" indent="-171450">
              <a:lnSpc>
                <a:spcPct val="150000"/>
              </a:lnSpc>
              <a:buFont typeface="Arial" panose="020B0604020202020204" pitchFamily="34" charset="0"/>
              <a:buChar char="•"/>
            </a:pPr>
            <a:r>
              <a:rPr lang="es-CO" sz="1200" dirty="0">
                <a:latin typeface="BrownStd Regular Alternate" pitchFamily="2" charset="77"/>
                <a:cs typeface="Times New Roman" panose="02020603050405020304" pitchFamily="18" charset="0"/>
              </a:rPr>
              <a:t>Restrepo Gómez, B. (2003). Investigación formativa e investigación productiva de conocimiento en la universidad.</a:t>
            </a:r>
            <a:r>
              <a:rPr lang="es-CO" sz="1200" i="1" dirty="0">
                <a:latin typeface="BrownStd Regular Alternate" pitchFamily="2" charset="77"/>
                <a:cs typeface="Times New Roman" panose="02020603050405020304" pitchFamily="18" charset="0"/>
              </a:rPr>
              <a:t> Nómadas, 10</a:t>
            </a:r>
            <a:r>
              <a:rPr lang="es-CO" sz="1200" dirty="0">
                <a:latin typeface="BrownStd Regular Alternate" pitchFamily="2" charset="77"/>
                <a:cs typeface="Times New Roman" panose="02020603050405020304" pitchFamily="18" charset="0"/>
              </a:rPr>
              <a:t>(1), 195-203. Recuperado de: </a:t>
            </a:r>
            <a:r>
              <a:rPr lang="es-CO" sz="1200" u="sng" dirty="0">
                <a:latin typeface="BrownStd Regular Alternate" pitchFamily="2" charset="77"/>
                <a:cs typeface="Times New Roman" panose="02020603050405020304" pitchFamily="18" charset="0"/>
                <a:hlinkClick r:id="rId6"/>
              </a:rPr>
              <a:t>https://doaj.org/article/238e3b503f64443b94df9c53fc001426</a:t>
            </a:r>
            <a:endParaRPr lang="es-CO" sz="1200" dirty="0">
              <a:latin typeface="BrownStd Regular Alternate" pitchFamily="2" charset="77"/>
              <a:cs typeface="Times New Roman" panose="02020603050405020304" pitchFamily="18" charset="0"/>
            </a:endParaRPr>
          </a:p>
          <a:p>
            <a:pPr marL="171450" indent="-171450">
              <a:lnSpc>
                <a:spcPct val="150000"/>
              </a:lnSpc>
              <a:buFont typeface="Arial" panose="020B0604020202020204" pitchFamily="34" charset="0"/>
              <a:buChar char="•"/>
            </a:pPr>
            <a:r>
              <a:rPr lang="es-CO" sz="1200" dirty="0">
                <a:latin typeface="BrownStd Regular Alternate" pitchFamily="2" charset="77"/>
                <a:cs typeface="Times New Roman" panose="02020603050405020304" pitchFamily="18" charset="0"/>
              </a:rPr>
              <a:t>Rojas Betancur, H. M. (2009). Formar investigadores e investigadoras en la universidad: optimismo e indiferencia juvenil en temas científicos. Revista Latinoamericana de Ciencias Sociales, Niñez y Juventud, 7(2), 1595-1618. Recuperado de </a:t>
            </a:r>
            <a:r>
              <a:rPr lang="es-CO" sz="1200" u="sng" dirty="0">
                <a:latin typeface="BrownStd Regular Alternate" pitchFamily="2" charset="77"/>
                <a:cs typeface="Times New Roman" panose="02020603050405020304" pitchFamily="18" charset="0"/>
                <a:hlinkClick r:id="rId7"/>
              </a:rPr>
              <a:t>http://dialnet.unirioja.es/servlet/oaiart?codigo=3236679</a:t>
            </a:r>
            <a:r>
              <a:rPr lang="es-CO" sz="1200" u="sng" dirty="0">
                <a:latin typeface="BrownStd Regular Alternate" pitchFamily="2" charset="77"/>
                <a:cs typeface="Times New Roman" panose="02020603050405020304" pitchFamily="18" charset="0"/>
              </a:rPr>
              <a:t> </a:t>
            </a:r>
            <a:endParaRPr lang="es-CO" sz="1200" dirty="0">
              <a:latin typeface="BrownStd Regular Alternate" pitchFamily="2" charset="77"/>
              <a:cs typeface="Times New Roman" panose="02020603050405020304" pitchFamily="18" charset="0"/>
            </a:endParaRPr>
          </a:p>
          <a:p>
            <a:pPr marL="171450" indent="-171450">
              <a:lnSpc>
                <a:spcPct val="150000"/>
              </a:lnSpc>
              <a:buFont typeface="Arial" panose="020B0604020202020204" pitchFamily="34" charset="0"/>
              <a:buChar char="•"/>
            </a:pPr>
            <a:r>
              <a:rPr lang="es-CO" sz="1200" dirty="0">
                <a:latin typeface="BrownStd Regular Alternate" pitchFamily="2" charset="77"/>
                <a:cs typeface="Times New Roman" panose="02020603050405020304" pitchFamily="18" charset="0"/>
              </a:rPr>
              <a:t>Rojas Betancur, H. M., Méndez Villamizar, R., &amp; Rodríguez Prada, Á. (2012). Índice de actitud hacia la investigación en estudiantes del nivel de pregrado. Entramado, 8(2), 216-229. Recuperado de </a:t>
            </a:r>
            <a:r>
              <a:rPr lang="es-CO" sz="1200" u="sng" dirty="0">
                <a:latin typeface="BrownStd Regular Alternate" pitchFamily="2" charset="77"/>
                <a:cs typeface="Times New Roman" panose="02020603050405020304" pitchFamily="18" charset="0"/>
                <a:hlinkClick r:id="rId8"/>
              </a:rPr>
              <a:t>http://www.scielo.org.co/scielo.php?script=sci_arttext&amp;pid=S1900-38032012000200015&amp;lng=en&amp;tlng=en</a:t>
            </a:r>
            <a:r>
              <a:rPr lang="es-CO" sz="1200" dirty="0">
                <a:latin typeface="BrownStd Regular Alternate" pitchFamily="2" charset="77"/>
                <a:cs typeface="Times New Roman" panose="02020603050405020304" pitchFamily="18" charset="0"/>
              </a:rPr>
              <a:t> </a:t>
            </a:r>
          </a:p>
          <a:p>
            <a:pPr marL="171450" indent="-171450">
              <a:lnSpc>
                <a:spcPct val="150000"/>
              </a:lnSpc>
              <a:buFont typeface="Arial" panose="020B0604020202020204" pitchFamily="34" charset="0"/>
              <a:buChar char="•"/>
            </a:pPr>
            <a:r>
              <a:rPr lang="es-CO" sz="1200" dirty="0">
                <a:latin typeface="BrownStd Regular Alternate" pitchFamily="2" charset="77"/>
                <a:cs typeface="Times New Roman" panose="02020603050405020304" pitchFamily="18" charset="0"/>
              </a:rPr>
              <a:t>Robert K. Yin: Case Study Research (Volume 5, 159 pages). (1986). Organization Studies, 7(1), 95–95. doi: </a:t>
            </a:r>
            <a:r>
              <a:rPr lang="es-CO" sz="1200" u="sng" dirty="0">
                <a:latin typeface="BrownStd Regular Alternate" pitchFamily="2" charset="77"/>
                <a:cs typeface="Times New Roman" panose="02020603050405020304" pitchFamily="18" charset="0"/>
                <a:hlinkClick r:id="rId9"/>
              </a:rPr>
              <a:t>https://doi.org/10.1177/017084068600700114</a:t>
            </a:r>
            <a:endParaRPr lang="es-CO" sz="1200" dirty="0">
              <a:latin typeface="BrownStd Regular Alternate" pitchFamily="2" charset="77"/>
              <a:cs typeface="Times New Roman" panose="02020603050405020304" pitchFamily="18" charset="0"/>
            </a:endParaRPr>
          </a:p>
        </p:txBody>
      </p:sp>
    </p:spTree>
    <p:extLst>
      <p:ext uri="{BB962C8B-B14F-4D97-AF65-F5344CB8AC3E}">
        <p14:creationId xmlns:p14="http://schemas.microsoft.com/office/powerpoint/2010/main" val="4157665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373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87F42DC-704E-7E48-9638-B1A21BE69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454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2F3002B7-ED9E-C84F-AD01-D04BD2D5E013}"/>
              </a:ext>
            </a:extLst>
          </p:cNvPr>
          <p:cNvSpPr txBox="1">
            <a:spLocks/>
          </p:cNvSpPr>
          <p:nvPr/>
        </p:nvSpPr>
        <p:spPr>
          <a:xfrm>
            <a:off x="5328713" y="1765421"/>
            <a:ext cx="5082772" cy="3151371"/>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57257D"/>
              </a:buClr>
              <a:buSzPts val="2400"/>
            </a:pPr>
            <a:r>
              <a:rPr lang="es-CO" sz="3600" dirty="0">
                <a:solidFill>
                  <a:schemeClr val="bg1"/>
                </a:solidFill>
                <a:latin typeface="BrownStd Regular Alternate" pitchFamily="2" charset="77"/>
                <a:cs typeface="Times New Roman" panose="02020603050405020304" pitchFamily="18" charset="0"/>
              </a:rPr>
              <a:t>Normatividad para garantizar condiciones de calidad y superar las barreras propias de la educación virtual</a:t>
            </a:r>
          </a:p>
        </p:txBody>
      </p:sp>
      <p:pic>
        <p:nvPicPr>
          <p:cNvPr id="6" name="Imagen 5">
            <a:extLst>
              <a:ext uri="{FF2B5EF4-FFF2-40B4-BE49-F238E27FC236}">
                <a16:creationId xmlns:a16="http://schemas.microsoft.com/office/drawing/2014/main" id="{AA7169C4-908B-7E4A-9ED5-F973EFBC2ECC}"/>
              </a:ext>
            </a:extLst>
          </p:cNvPr>
          <p:cNvPicPr>
            <a:picLocks noChangeAspect="1"/>
          </p:cNvPicPr>
          <p:nvPr/>
        </p:nvPicPr>
        <p:blipFill>
          <a:blip r:embed="rId3"/>
          <a:stretch>
            <a:fillRect/>
          </a:stretch>
        </p:blipFill>
        <p:spPr>
          <a:xfrm>
            <a:off x="11976100" y="5791200"/>
            <a:ext cx="215900" cy="1066800"/>
          </a:xfrm>
          <a:prstGeom prst="rect">
            <a:avLst/>
          </a:prstGeom>
        </p:spPr>
      </p:pic>
      <p:pic>
        <p:nvPicPr>
          <p:cNvPr id="7" name="Imagen 6">
            <a:extLst>
              <a:ext uri="{FF2B5EF4-FFF2-40B4-BE49-F238E27FC236}">
                <a16:creationId xmlns:a16="http://schemas.microsoft.com/office/drawing/2014/main" id="{B78EEB3B-33EA-D845-B874-1A8698377428}"/>
              </a:ext>
            </a:extLst>
          </p:cNvPr>
          <p:cNvPicPr>
            <a:picLocks noChangeAspect="1"/>
          </p:cNvPicPr>
          <p:nvPr/>
        </p:nvPicPr>
        <p:blipFill>
          <a:blip r:embed="rId4"/>
          <a:stretch>
            <a:fillRect/>
          </a:stretch>
        </p:blipFill>
        <p:spPr>
          <a:xfrm>
            <a:off x="11985153" y="5454022"/>
            <a:ext cx="165100" cy="241300"/>
          </a:xfrm>
          <a:prstGeom prst="rect">
            <a:avLst/>
          </a:prstGeom>
        </p:spPr>
      </p:pic>
    </p:spTree>
    <p:extLst>
      <p:ext uri="{BB962C8B-B14F-4D97-AF65-F5344CB8AC3E}">
        <p14:creationId xmlns:p14="http://schemas.microsoft.com/office/powerpoint/2010/main" val="162183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EE29C2B-233F-5A47-BD6A-8D0BC353D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73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2F3002B7-ED9E-C84F-AD01-D04BD2D5E013}"/>
              </a:ext>
            </a:extLst>
          </p:cNvPr>
          <p:cNvSpPr txBox="1">
            <a:spLocks/>
          </p:cNvSpPr>
          <p:nvPr/>
        </p:nvSpPr>
        <p:spPr>
          <a:xfrm>
            <a:off x="5328713" y="1765421"/>
            <a:ext cx="5082772" cy="3151371"/>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57257D"/>
              </a:buClr>
              <a:buSzPts val="2400"/>
            </a:pPr>
            <a:r>
              <a:rPr lang="es-CO" sz="3600" dirty="0">
                <a:solidFill>
                  <a:schemeClr val="bg1"/>
                </a:solidFill>
                <a:latin typeface="BrownStd Regular Alternate" pitchFamily="2" charset="77"/>
                <a:cs typeface="Times New Roman" panose="02020603050405020304" pitchFamily="18" charset="0"/>
              </a:rPr>
              <a:t>Semilleros de investigación en modalidad virtual</a:t>
            </a:r>
          </a:p>
        </p:txBody>
      </p:sp>
      <p:pic>
        <p:nvPicPr>
          <p:cNvPr id="6" name="Imagen 5">
            <a:extLst>
              <a:ext uri="{FF2B5EF4-FFF2-40B4-BE49-F238E27FC236}">
                <a16:creationId xmlns:a16="http://schemas.microsoft.com/office/drawing/2014/main" id="{AA7169C4-908B-7E4A-9ED5-F973EFBC2ECC}"/>
              </a:ext>
            </a:extLst>
          </p:cNvPr>
          <p:cNvPicPr>
            <a:picLocks noChangeAspect="1"/>
          </p:cNvPicPr>
          <p:nvPr/>
        </p:nvPicPr>
        <p:blipFill>
          <a:blip r:embed="rId3"/>
          <a:stretch>
            <a:fillRect/>
          </a:stretch>
        </p:blipFill>
        <p:spPr>
          <a:xfrm>
            <a:off x="11976100" y="5791200"/>
            <a:ext cx="215900" cy="1066800"/>
          </a:xfrm>
          <a:prstGeom prst="rect">
            <a:avLst/>
          </a:prstGeom>
        </p:spPr>
      </p:pic>
      <p:pic>
        <p:nvPicPr>
          <p:cNvPr id="7" name="Imagen 6">
            <a:extLst>
              <a:ext uri="{FF2B5EF4-FFF2-40B4-BE49-F238E27FC236}">
                <a16:creationId xmlns:a16="http://schemas.microsoft.com/office/drawing/2014/main" id="{B78EEB3B-33EA-D845-B874-1A8698377428}"/>
              </a:ext>
            </a:extLst>
          </p:cNvPr>
          <p:cNvPicPr>
            <a:picLocks noChangeAspect="1"/>
          </p:cNvPicPr>
          <p:nvPr/>
        </p:nvPicPr>
        <p:blipFill>
          <a:blip r:embed="rId4"/>
          <a:stretch>
            <a:fillRect/>
          </a:stretch>
        </p:blipFill>
        <p:spPr>
          <a:xfrm>
            <a:off x="11985153" y="5454022"/>
            <a:ext cx="165100" cy="241300"/>
          </a:xfrm>
          <a:prstGeom prst="rect">
            <a:avLst/>
          </a:prstGeom>
        </p:spPr>
      </p:pic>
    </p:spTree>
    <p:extLst>
      <p:ext uri="{BB962C8B-B14F-4D97-AF65-F5344CB8AC3E}">
        <p14:creationId xmlns:p14="http://schemas.microsoft.com/office/powerpoint/2010/main" val="348943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EE29C2B-233F-5A47-BD6A-8D0BC353D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p:cNvSpPr txBox="1"/>
          <p:nvPr/>
        </p:nvSpPr>
        <p:spPr>
          <a:xfrm>
            <a:off x="6400800" y="471948"/>
            <a:ext cx="1548580" cy="338554"/>
          </a:xfrm>
          <a:prstGeom prst="rect">
            <a:avLst/>
          </a:prstGeom>
          <a:solidFill>
            <a:schemeClr val="bg1"/>
          </a:solidFill>
        </p:spPr>
        <p:txBody>
          <a:bodyPr wrap="square" rtlCol="0">
            <a:spAutoFit/>
          </a:bodyPr>
          <a:lstStyle/>
          <a:p>
            <a:r>
              <a:rPr lang="es-ES" sz="1600" b="1" dirty="0" smtClean="0">
                <a:latin typeface="BrownStd" panose="00010500010101010101" pitchFamily="2" charset="0"/>
              </a:rPr>
              <a:t>Definición</a:t>
            </a:r>
            <a:endParaRPr lang="es-CO" sz="1600" b="1" dirty="0">
              <a:latin typeface="BrownStd" panose="00010500010101010101" pitchFamily="2" charset="0"/>
            </a:endParaRPr>
          </a:p>
        </p:txBody>
      </p:sp>
    </p:spTree>
    <p:extLst>
      <p:ext uri="{BB962C8B-B14F-4D97-AF65-F5344CB8AC3E}">
        <p14:creationId xmlns:p14="http://schemas.microsoft.com/office/powerpoint/2010/main" val="96261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EE29C2B-233F-5A47-BD6A-8D0BC353D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102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EE29C2B-233F-5A47-BD6A-8D0BC353D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26083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1615</Words>
  <Application>Microsoft Office PowerPoint</Application>
  <PresentationFormat>Panorámica</PresentationFormat>
  <Paragraphs>122</Paragraphs>
  <Slides>27</Slides>
  <Notes>16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BrownStd</vt:lpstr>
      <vt:lpstr>BrownStd Regular Alternate</vt:lpstr>
      <vt:lpstr>Calibri</vt:lpstr>
      <vt:lpstr>Calibri Light</vt:lpstr>
      <vt:lpstr>Gill Sans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Catalina Andrea Cadena Franco</dc:creator>
  <cp:lastModifiedBy>Ana Maria Salazar Velandia</cp:lastModifiedBy>
  <cp:revision>41</cp:revision>
  <dcterms:created xsi:type="dcterms:W3CDTF">2020-06-05T14:27:55Z</dcterms:created>
  <dcterms:modified xsi:type="dcterms:W3CDTF">2020-07-14T16:27:13Z</dcterms:modified>
</cp:coreProperties>
</file>